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26" roundtripDataSignature="AMtx7mhtx8b2WU2zjV8GIFnlVCEiqNQup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ACE8E7F-CC70-4334-9503-5CA6CE8E80D7}">
  <a:tblStyle styleId="{9ACE8E7F-CC70-4334-9503-5CA6CE8E80D7}"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customschemas.google.com/relationships/presentationmetadata" Target="metadata"/><Relationship Id="rId25"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jp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Mean_squared_error" TargetMode="External"/><Relationship Id="rId3" Type="http://schemas.openxmlformats.org/officeDocument/2006/relationships/hyperlink" Target="https://en.wikipedia.org/wiki/Peak_signal-to-noise_ratio"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Mean_squared_error" TargetMode="External"/><Relationship Id="rId3" Type="http://schemas.openxmlformats.org/officeDocument/2006/relationships/hyperlink" Target="https://en.wikipedia.org/wiki/Peak_signal-to-noise_ratio"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Mean_squared_error" TargetMode="External"/><Relationship Id="rId3" Type="http://schemas.openxmlformats.org/officeDocument/2006/relationships/hyperlink" Target="https://en.wikipedia.org/wiki/Peak_signal-to-noise_ratio"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rPr lang="en-US"/>
              <a:t>Michelle</a:t>
            </a:r>
            <a:endParaRPr/>
          </a:p>
        </p:txBody>
      </p:sp>
      <p:sp>
        <p:nvSpPr>
          <p:cNvPr id="56" name="Google Shape;56;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5a1788e700_0_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g15a1788e700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5a1788e700_4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5a1788e700_4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g15a1788e700_4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5a1788e700_0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a:p>
        </p:txBody>
      </p:sp>
      <p:sp>
        <p:nvSpPr>
          <p:cNvPr id="151" name="Google Shape;151;g15a1788e700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5a1788e700_0_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g15a1788e700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rPr lang="en-US" sz="1050">
                <a:solidFill>
                  <a:srgbClr val="202122"/>
                </a:solidFill>
                <a:highlight>
                  <a:srgbClr val="FFFFFF"/>
                </a:highlight>
                <a:latin typeface="Arial"/>
                <a:ea typeface="Arial"/>
                <a:cs typeface="Arial"/>
                <a:sym typeface="Arial"/>
              </a:rPr>
              <a:t>SSIM is a perception-based model that considers image degradation as </a:t>
            </a:r>
            <a:r>
              <a:rPr i="1" lang="en-US" sz="1050">
                <a:solidFill>
                  <a:srgbClr val="202122"/>
                </a:solidFill>
                <a:highlight>
                  <a:srgbClr val="FFFFFF"/>
                </a:highlight>
                <a:latin typeface="Arial"/>
                <a:ea typeface="Arial"/>
                <a:cs typeface="Arial"/>
                <a:sym typeface="Arial"/>
              </a:rPr>
              <a:t>perceived change in structural information</a:t>
            </a:r>
            <a:r>
              <a:rPr lang="en-US" sz="1050">
                <a:solidFill>
                  <a:srgbClr val="202122"/>
                </a:solidFill>
                <a:highlight>
                  <a:srgbClr val="FFFFFF"/>
                </a:highlight>
                <a:latin typeface="Arial"/>
                <a:ea typeface="Arial"/>
                <a:cs typeface="Arial"/>
                <a:sym typeface="Arial"/>
              </a:rPr>
              <a:t>, while also incorporating important perceptual phenomena, including both luminance masking and contrast masking terms. The difference with other techniques such as </a:t>
            </a:r>
            <a:r>
              <a:rPr lang="en-US" sz="1050">
                <a:solidFill>
                  <a:srgbClr val="0645AD"/>
                </a:solidFill>
                <a:highlight>
                  <a:srgbClr val="FFFFFF"/>
                </a:highlight>
                <a:uFill>
                  <a:noFill/>
                </a:uFill>
                <a:latin typeface="Arial"/>
                <a:ea typeface="Arial"/>
                <a:cs typeface="Arial"/>
                <a:sym typeface="Arial"/>
                <a:hlinkClick r:id="rId2">
                  <a:extLst>
                    <a:ext uri="{A12FA001-AC4F-418D-AE19-62706E023703}">
                      <ahyp:hlinkClr val="tx"/>
                    </a:ext>
                  </a:extLst>
                </a:hlinkClick>
              </a:rPr>
              <a:t>MSE</a:t>
            </a:r>
            <a:r>
              <a:rPr lang="en-US" sz="1050">
                <a:solidFill>
                  <a:srgbClr val="202122"/>
                </a:solidFill>
                <a:highlight>
                  <a:srgbClr val="FFFFFF"/>
                </a:highlight>
                <a:latin typeface="Arial"/>
                <a:ea typeface="Arial"/>
                <a:cs typeface="Arial"/>
                <a:sym typeface="Arial"/>
              </a:rPr>
              <a:t> or </a:t>
            </a:r>
            <a:r>
              <a:rPr lang="en-US" sz="1050">
                <a:solidFill>
                  <a:srgbClr val="0645AD"/>
                </a:solidFill>
                <a:highlight>
                  <a:srgbClr val="FFFFFF"/>
                </a:highlight>
                <a:uFill>
                  <a:noFill/>
                </a:uFill>
                <a:latin typeface="Arial"/>
                <a:ea typeface="Arial"/>
                <a:cs typeface="Arial"/>
                <a:sym typeface="Arial"/>
                <a:hlinkClick r:id="rId3">
                  <a:extLst>
                    <a:ext uri="{A12FA001-AC4F-418D-AE19-62706E023703}">
                      <ahyp:hlinkClr val="tx"/>
                    </a:ext>
                  </a:extLst>
                </a:hlinkClick>
              </a:rPr>
              <a:t>PSNR</a:t>
            </a:r>
            <a:r>
              <a:rPr lang="en-US" sz="1050">
                <a:solidFill>
                  <a:srgbClr val="202122"/>
                </a:solidFill>
                <a:highlight>
                  <a:srgbClr val="FFFFFF"/>
                </a:highlight>
                <a:latin typeface="Arial"/>
                <a:ea typeface="Arial"/>
                <a:cs typeface="Arial"/>
                <a:sym typeface="Arial"/>
              </a:rPr>
              <a:t> is that these approaches estimate </a:t>
            </a:r>
            <a:r>
              <a:rPr i="1" lang="en-US" sz="1050">
                <a:solidFill>
                  <a:srgbClr val="202122"/>
                </a:solidFill>
                <a:highlight>
                  <a:srgbClr val="FFFFFF"/>
                </a:highlight>
                <a:latin typeface="Arial"/>
                <a:ea typeface="Arial"/>
                <a:cs typeface="Arial"/>
                <a:sym typeface="Arial"/>
              </a:rPr>
              <a:t>absolute errors</a:t>
            </a:r>
            <a:r>
              <a:rPr lang="en-US" sz="1050">
                <a:solidFill>
                  <a:srgbClr val="202122"/>
                </a:solidFill>
                <a:highlight>
                  <a:srgbClr val="FFFFFF"/>
                </a:highlight>
                <a:latin typeface="Arial"/>
                <a:ea typeface="Arial"/>
                <a:cs typeface="Arial"/>
                <a:sym typeface="Arial"/>
              </a:rPr>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5a1788e700_2_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5a1788e700_2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050">
                <a:solidFill>
                  <a:srgbClr val="202122"/>
                </a:solidFill>
                <a:highlight>
                  <a:srgbClr val="FFFFFF"/>
                </a:highlight>
                <a:latin typeface="Arial"/>
                <a:ea typeface="Arial"/>
                <a:cs typeface="Arial"/>
                <a:sym typeface="Arial"/>
              </a:rPr>
              <a:t>SSIM is a perception-based model that considers image degradation as </a:t>
            </a:r>
            <a:r>
              <a:rPr i="1" lang="en-US" sz="1050">
                <a:solidFill>
                  <a:srgbClr val="202122"/>
                </a:solidFill>
                <a:highlight>
                  <a:srgbClr val="FFFFFF"/>
                </a:highlight>
                <a:latin typeface="Arial"/>
                <a:ea typeface="Arial"/>
                <a:cs typeface="Arial"/>
                <a:sym typeface="Arial"/>
              </a:rPr>
              <a:t>perceived change in structural information</a:t>
            </a:r>
            <a:r>
              <a:rPr lang="en-US" sz="1050">
                <a:solidFill>
                  <a:srgbClr val="202122"/>
                </a:solidFill>
                <a:highlight>
                  <a:srgbClr val="FFFFFF"/>
                </a:highlight>
                <a:latin typeface="Arial"/>
                <a:ea typeface="Arial"/>
                <a:cs typeface="Arial"/>
                <a:sym typeface="Arial"/>
              </a:rPr>
              <a:t>, while also incorporating important perceptual phenomena, including both luminance masking and contrast masking terms. The difference with other techniques such as </a:t>
            </a:r>
            <a:r>
              <a:rPr lang="en-US" sz="1050">
                <a:solidFill>
                  <a:srgbClr val="0645AD"/>
                </a:solidFill>
                <a:highlight>
                  <a:srgbClr val="FFFFFF"/>
                </a:highlight>
                <a:uFill>
                  <a:noFill/>
                </a:uFill>
                <a:latin typeface="Arial"/>
                <a:ea typeface="Arial"/>
                <a:cs typeface="Arial"/>
                <a:sym typeface="Arial"/>
                <a:hlinkClick r:id="rId2">
                  <a:extLst>
                    <a:ext uri="{A12FA001-AC4F-418D-AE19-62706E023703}">
                      <ahyp:hlinkClr val="tx"/>
                    </a:ext>
                  </a:extLst>
                </a:hlinkClick>
              </a:rPr>
              <a:t>MSE</a:t>
            </a:r>
            <a:r>
              <a:rPr lang="en-US" sz="1050">
                <a:solidFill>
                  <a:srgbClr val="202122"/>
                </a:solidFill>
                <a:highlight>
                  <a:srgbClr val="FFFFFF"/>
                </a:highlight>
                <a:latin typeface="Arial"/>
                <a:ea typeface="Arial"/>
                <a:cs typeface="Arial"/>
                <a:sym typeface="Arial"/>
              </a:rPr>
              <a:t> or </a:t>
            </a:r>
            <a:r>
              <a:rPr lang="en-US" sz="1050">
                <a:solidFill>
                  <a:srgbClr val="0645AD"/>
                </a:solidFill>
                <a:highlight>
                  <a:srgbClr val="FFFFFF"/>
                </a:highlight>
                <a:uFill>
                  <a:noFill/>
                </a:uFill>
                <a:latin typeface="Arial"/>
                <a:ea typeface="Arial"/>
                <a:cs typeface="Arial"/>
                <a:sym typeface="Arial"/>
                <a:hlinkClick r:id="rId3">
                  <a:extLst>
                    <a:ext uri="{A12FA001-AC4F-418D-AE19-62706E023703}">
                      <ahyp:hlinkClr val="tx"/>
                    </a:ext>
                  </a:extLst>
                </a:hlinkClick>
              </a:rPr>
              <a:t>PSNR</a:t>
            </a:r>
            <a:r>
              <a:rPr lang="en-US" sz="1050">
                <a:solidFill>
                  <a:srgbClr val="202122"/>
                </a:solidFill>
                <a:highlight>
                  <a:srgbClr val="FFFFFF"/>
                </a:highlight>
                <a:latin typeface="Arial"/>
                <a:ea typeface="Arial"/>
                <a:cs typeface="Arial"/>
                <a:sym typeface="Arial"/>
              </a:rPr>
              <a:t> is that these approaches estimate </a:t>
            </a:r>
            <a:r>
              <a:rPr i="1" lang="en-US" sz="1050">
                <a:solidFill>
                  <a:srgbClr val="202122"/>
                </a:solidFill>
                <a:highlight>
                  <a:srgbClr val="FFFFFF"/>
                </a:highlight>
                <a:latin typeface="Arial"/>
                <a:ea typeface="Arial"/>
                <a:cs typeface="Arial"/>
                <a:sym typeface="Arial"/>
              </a:rPr>
              <a:t>absolute errors</a:t>
            </a:r>
            <a:r>
              <a:rPr lang="en-US" sz="1050">
                <a:solidFill>
                  <a:srgbClr val="202122"/>
                </a:solidFill>
                <a:highlight>
                  <a:srgbClr val="FFFFFF"/>
                </a:highlight>
                <a:latin typeface="Arial"/>
                <a:ea typeface="Arial"/>
                <a:cs typeface="Arial"/>
                <a:sym typeface="Arial"/>
              </a:rPr>
              <a:t>. </a:t>
            </a:r>
            <a:endParaRPr/>
          </a:p>
        </p:txBody>
      </p:sp>
      <p:sp>
        <p:nvSpPr>
          <p:cNvPr id="164" name="Google Shape;164;g15a1788e700_2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5a1788e700_2_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5a1788e700_2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050">
                <a:solidFill>
                  <a:srgbClr val="202122"/>
                </a:solidFill>
                <a:highlight>
                  <a:srgbClr val="FFFFFF"/>
                </a:highlight>
                <a:latin typeface="Arial"/>
                <a:ea typeface="Arial"/>
                <a:cs typeface="Arial"/>
                <a:sym typeface="Arial"/>
              </a:rPr>
              <a:t>SSIM is a perception-based model that considers image degradation as </a:t>
            </a:r>
            <a:r>
              <a:rPr i="1" lang="en-US" sz="1050">
                <a:solidFill>
                  <a:srgbClr val="202122"/>
                </a:solidFill>
                <a:highlight>
                  <a:srgbClr val="FFFFFF"/>
                </a:highlight>
                <a:latin typeface="Arial"/>
                <a:ea typeface="Arial"/>
                <a:cs typeface="Arial"/>
                <a:sym typeface="Arial"/>
              </a:rPr>
              <a:t>perceived change in structural information</a:t>
            </a:r>
            <a:r>
              <a:rPr lang="en-US" sz="1050">
                <a:solidFill>
                  <a:srgbClr val="202122"/>
                </a:solidFill>
                <a:highlight>
                  <a:srgbClr val="FFFFFF"/>
                </a:highlight>
                <a:latin typeface="Arial"/>
                <a:ea typeface="Arial"/>
                <a:cs typeface="Arial"/>
                <a:sym typeface="Arial"/>
              </a:rPr>
              <a:t>, while also incorporating important perceptual phenomena, including both luminance masking and contrast masking terms. The difference with other techniques such as </a:t>
            </a:r>
            <a:r>
              <a:rPr lang="en-US" sz="1050">
                <a:solidFill>
                  <a:srgbClr val="0645AD"/>
                </a:solidFill>
                <a:highlight>
                  <a:srgbClr val="FFFFFF"/>
                </a:highlight>
                <a:uFill>
                  <a:noFill/>
                </a:uFill>
                <a:latin typeface="Arial"/>
                <a:ea typeface="Arial"/>
                <a:cs typeface="Arial"/>
                <a:sym typeface="Arial"/>
                <a:hlinkClick r:id="rId2">
                  <a:extLst>
                    <a:ext uri="{A12FA001-AC4F-418D-AE19-62706E023703}">
                      <ahyp:hlinkClr val="tx"/>
                    </a:ext>
                  </a:extLst>
                </a:hlinkClick>
              </a:rPr>
              <a:t>MSE</a:t>
            </a:r>
            <a:r>
              <a:rPr lang="en-US" sz="1050">
                <a:solidFill>
                  <a:srgbClr val="202122"/>
                </a:solidFill>
                <a:highlight>
                  <a:srgbClr val="FFFFFF"/>
                </a:highlight>
                <a:latin typeface="Arial"/>
                <a:ea typeface="Arial"/>
                <a:cs typeface="Arial"/>
                <a:sym typeface="Arial"/>
              </a:rPr>
              <a:t> or </a:t>
            </a:r>
            <a:r>
              <a:rPr lang="en-US" sz="1050">
                <a:solidFill>
                  <a:srgbClr val="0645AD"/>
                </a:solidFill>
                <a:highlight>
                  <a:srgbClr val="FFFFFF"/>
                </a:highlight>
                <a:uFill>
                  <a:noFill/>
                </a:uFill>
                <a:latin typeface="Arial"/>
                <a:ea typeface="Arial"/>
                <a:cs typeface="Arial"/>
                <a:sym typeface="Arial"/>
                <a:hlinkClick r:id="rId3">
                  <a:extLst>
                    <a:ext uri="{A12FA001-AC4F-418D-AE19-62706E023703}">
                      <ahyp:hlinkClr val="tx"/>
                    </a:ext>
                  </a:extLst>
                </a:hlinkClick>
              </a:rPr>
              <a:t>PSNR</a:t>
            </a:r>
            <a:r>
              <a:rPr lang="en-US" sz="1050">
                <a:solidFill>
                  <a:srgbClr val="202122"/>
                </a:solidFill>
                <a:highlight>
                  <a:srgbClr val="FFFFFF"/>
                </a:highlight>
                <a:latin typeface="Arial"/>
                <a:ea typeface="Arial"/>
                <a:cs typeface="Arial"/>
                <a:sym typeface="Arial"/>
              </a:rPr>
              <a:t> is that these approaches estimate </a:t>
            </a:r>
            <a:r>
              <a:rPr i="1" lang="en-US" sz="1050">
                <a:solidFill>
                  <a:srgbClr val="202122"/>
                </a:solidFill>
                <a:highlight>
                  <a:srgbClr val="FFFFFF"/>
                </a:highlight>
                <a:latin typeface="Arial"/>
                <a:ea typeface="Arial"/>
                <a:cs typeface="Arial"/>
                <a:sym typeface="Arial"/>
              </a:rPr>
              <a:t>absolute errors</a:t>
            </a:r>
            <a:r>
              <a:rPr lang="en-US" sz="1050">
                <a:solidFill>
                  <a:srgbClr val="202122"/>
                </a:solidFill>
                <a:highlight>
                  <a:srgbClr val="FFFFFF"/>
                </a:highlight>
                <a:latin typeface="Arial"/>
                <a:ea typeface="Arial"/>
                <a:cs typeface="Arial"/>
                <a:sym typeface="Arial"/>
              </a:rPr>
              <a:t>. </a:t>
            </a:r>
            <a:endParaRPr/>
          </a:p>
        </p:txBody>
      </p:sp>
      <p:sp>
        <p:nvSpPr>
          <p:cNvPr id="174" name="Google Shape;174;g15a1788e700_2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5a1788e700_2_5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5a1788e700_2_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15a1788e700_2_5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5a1788e700_2_2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5a1788e700_2_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15a1788e700_2_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rPr lang="en-US"/>
              <a:t>Michelle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5e0b66ad95_0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g15e0b66ad95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5a1788e700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rPr lang="en-US"/>
              <a:t>Kyle</a:t>
            </a:r>
            <a:endParaRPr/>
          </a:p>
        </p:txBody>
      </p:sp>
      <p:sp>
        <p:nvSpPr>
          <p:cNvPr id="63" name="Google Shape;63;g15a1788e700_0_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5a1788e700_0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g15a1788e700_0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Here is a refresher on how the different subsystems relate to each other. Nothing has changed since our first presentation. The camera is still communicating with the image processor who is talking to the GUI, image files, and stepper motors; and the battery is still communicating with the charger who is communicating with the voltage limiter who is then talking back to the battery.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a:p>
        </p:txBody>
      </p:sp>
      <p:sp>
        <p:nvSpPr>
          <p:cNvPr id="88" name="Google Shape;88;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rPr lang="en-US"/>
              <a:t>Heavier load</a:t>
            </a:r>
            <a:endParaRPr/>
          </a:p>
        </p:txBody>
      </p:sp>
      <p:sp>
        <p:nvSpPr>
          <p:cNvPr id="96" name="Google Shape;96;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5a1788e70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a:p>
        </p:txBody>
      </p:sp>
      <p:sp>
        <p:nvSpPr>
          <p:cNvPr id="111" name="Google Shape;111;g15a1788e700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5a1788e700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g15a1788e700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5a1788e700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a:p>
        </p:txBody>
      </p:sp>
      <p:sp>
        <p:nvSpPr>
          <p:cNvPr id="128" name="Google Shape;128;g15a1788e700_0_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11"/>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Arial"/>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1"/>
          <p:cNvSpPr txBox="1"/>
          <p:nvPr>
            <p:ph idx="1" type="body"/>
          </p:nvPr>
        </p:nvSpPr>
        <p:spPr>
          <a:xfrm>
            <a:off x="457200" y="2049270"/>
            <a:ext cx="8229600" cy="407689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8" name="Google Shape;1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DLCOE_logo_HWHT.png" id="21" name="Google Shape;21;p11"/>
          <p:cNvPicPr preferRelativeResize="0"/>
          <p:nvPr/>
        </p:nvPicPr>
        <p:blipFill rotWithShape="1">
          <a:blip r:embed="rId3">
            <a:alphaModFix/>
          </a:blip>
          <a:srcRect b="0" l="0" r="0" t="0"/>
          <a:stretch/>
        </p:blipFill>
        <p:spPr>
          <a:xfrm>
            <a:off x="450851" y="234146"/>
            <a:ext cx="2443865" cy="4126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12"/>
          <p:cNvSpPr txBox="1"/>
          <p:nvPr>
            <p:ph type="ctrTitle"/>
          </p:nvPr>
        </p:nvSpPr>
        <p:spPr>
          <a:xfrm>
            <a:off x="3969582" y="2130425"/>
            <a:ext cx="4488617" cy="14700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Clr>
                <a:schemeClr val="lt1"/>
              </a:buClr>
              <a:buSzPts val="3600"/>
              <a:buFont typeface="Arial"/>
              <a:buNone/>
              <a:defRPr b="1"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2"/>
          <p:cNvSpPr txBox="1"/>
          <p:nvPr>
            <p:ph idx="1" type="subTitle"/>
          </p:nvPr>
        </p:nvSpPr>
        <p:spPr>
          <a:xfrm>
            <a:off x="3124200" y="3886200"/>
            <a:ext cx="5333999" cy="1752600"/>
          </a:xfrm>
          <a:prstGeom prst="rect">
            <a:avLst/>
          </a:prstGeom>
          <a:noFill/>
          <a:ln>
            <a:noFill/>
          </a:ln>
        </p:spPr>
        <p:txBody>
          <a:bodyPr anchorCtr="0" anchor="t" bIns="45700" lIns="91425" spcFirstLastPara="1" rIns="91425" wrap="square" tIns="45700">
            <a:normAutofit/>
          </a:bodyPr>
          <a:lstStyle>
            <a:lvl1pPr lvl="0" algn="r">
              <a:spcBef>
                <a:spcPts val="560"/>
              </a:spcBef>
              <a:spcAft>
                <a:spcPts val="0"/>
              </a:spcAft>
              <a:buClr>
                <a:srgbClr val="FFFFFF"/>
              </a:buClr>
              <a:buSzPts val="2800"/>
              <a:buNone/>
              <a:defRPr sz="2800">
                <a:solidFill>
                  <a:srgbClr val="FFFFFF"/>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5" name="Google Shape;25;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8" name="Shape 28"/>
        <p:cNvGrpSpPr/>
        <p:nvPr/>
      </p:nvGrpSpPr>
      <p:grpSpPr>
        <a:xfrm>
          <a:off x="0" y="0"/>
          <a:ext cx="0" cy="0"/>
          <a:chOff x="0" y="0"/>
          <a:chExt cx="0" cy="0"/>
        </a:xfrm>
      </p:grpSpPr>
      <p:sp>
        <p:nvSpPr>
          <p:cNvPr id="29" name="Google Shape;29;p13"/>
          <p:cNvSpPr txBox="1"/>
          <p:nvPr>
            <p:ph idx="1" type="body"/>
          </p:nvPr>
        </p:nvSpPr>
        <p:spPr>
          <a:xfrm>
            <a:off x="457200" y="1975644"/>
            <a:ext cx="4038600" cy="4150519"/>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0" name="Google Shape;30;p13"/>
          <p:cNvSpPr txBox="1"/>
          <p:nvPr>
            <p:ph idx="2" type="body"/>
          </p:nvPr>
        </p:nvSpPr>
        <p:spPr>
          <a:xfrm>
            <a:off x="4648200" y="1975644"/>
            <a:ext cx="4038600" cy="4150519"/>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1" name="Google Shape;31;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4" name="Google Shape;34;p13"/>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Arial"/>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14"/>
          <p:cNvSpPr txBox="1"/>
          <p:nvPr>
            <p:ph type="title"/>
          </p:nvPr>
        </p:nvSpPr>
        <p:spPr>
          <a:xfrm>
            <a:off x="457200" y="2900649"/>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000"/>
              <a:buFont typeface="Arial"/>
              <a:buNone/>
              <a:defRPr b="1"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0" name="Shape 40"/>
        <p:cNvGrpSpPr/>
        <p:nvPr/>
      </p:nvGrpSpPr>
      <p:grpSpPr>
        <a:xfrm>
          <a:off x="0" y="0"/>
          <a:ext cx="0" cy="0"/>
          <a:chOff x="0" y="0"/>
          <a:chExt cx="0" cy="0"/>
        </a:xfrm>
      </p:grpSpPr>
      <p:sp>
        <p:nvSpPr>
          <p:cNvPr id="41" name="Google Shape;41;p15"/>
          <p:cNvSpPr txBox="1"/>
          <p:nvPr>
            <p:ph type="title"/>
          </p:nvPr>
        </p:nvSpPr>
        <p:spPr>
          <a:xfrm>
            <a:off x="457200" y="1066968"/>
            <a:ext cx="3008313" cy="736881"/>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Arial"/>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5"/>
          <p:cNvSpPr txBox="1"/>
          <p:nvPr>
            <p:ph idx="1" type="body"/>
          </p:nvPr>
        </p:nvSpPr>
        <p:spPr>
          <a:xfrm>
            <a:off x="3575050" y="1073720"/>
            <a:ext cx="5111750" cy="505244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b="1" sz="28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43" name="Google Shape;43;p15"/>
          <p:cNvSpPr txBox="1"/>
          <p:nvPr>
            <p:ph idx="2" type="body"/>
          </p:nvPr>
        </p:nvSpPr>
        <p:spPr>
          <a:xfrm>
            <a:off x="457200" y="1803850"/>
            <a:ext cx="3008313" cy="4322314"/>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44" name="Google Shape;44;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7" name="Shape 47"/>
        <p:cNvGrpSpPr/>
        <p:nvPr/>
      </p:nvGrpSpPr>
      <p:grpSpPr>
        <a:xfrm>
          <a:off x="0" y="0"/>
          <a:ext cx="0" cy="0"/>
          <a:chOff x="0" y="0"/>
          <a:chExt cx="0" cy="0"/>
        </a:xfrm>
      </p:grpSpPr>
      <p:sp>
        <p:nvSpPr>
          <p:cNvPr id="48" name="Google Shape;48;p16"/>
          <p:cNvSpPr txBox="1"/>
          <p:nvPr>
            <p:ph type="title"/>
          </p:nvPr>
        </p:nvSpPr>
        <p:spPr>
          <a:xfrm>
            <a:off x="457200" y="1196430"/>
            <a:ext cx="2573672"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1800"/>
              <a:buFont typeface="Arial"/>
              <a:buNone/>
              <a:defRPr b="1" sz="1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6"/>
          <p:cNvSpPr/>
          <p:nvPr>
            <p:ph idx="2" type="pic"/>
          </p:nvPr>
        </p:nvSpPr>
        <p:spPr>
          <a:xfrm>
            <a:off x="3200400" y="1196430"/>
            <a:ext cx="5486400" cy="4850287"/>
          </a:xfrm>
          <a:prstGeom prst="rect">
            <a:avLst/>
          </a:prstGeom>
          <a:noFill/>
          <a:ln>
            <a:noFill/>
          </a:ln>
        </p:spPr>
      </p:sp>
      <p:sp>
        <p:nvSpPr>
          <p:cNvPr id="50" name="Google Shape;50;p16"/>
          <p:cNvSpPr txBox="1"/>
          <p:nvPr>
            <p:ph idx="1" type="body"/>
          </p:nvPr>
        </p:nvSpPr>
        <p:spPr>
          <a:xfrm>
            <a:off x="457200" y="1768043"/>
            <a:ext cx="2573672" cy="427867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1" name="Google Shape;51;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7.jpg"/><Relationship Id="rId4" Type="http://schemas.openxmlformats.org/officeDocument/2006/relationships/image" Target="../media/image2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2"/>
          <p:cNvSpPr txBox="1"/>
          <p:nvPr>
            <p:ph type="ctrTitle"/>
          </p:nvPr>
        </p:nvSpPr>
        <p:spPr>
          <a:xfrm>
            <a:off x="1841400" y="3814625"/>
            <a:ext cx="7302600" cy="2296800"/>
          </a:xfrm>
          <a:prstGeom prst="rect">
            <a:avLst/>
          </a:prstGeom>
          <a:noFill/>
          <a:ln>
            <a:noFill/>
          </a:ln>
        </p:spPr>
        <p:txBody>
          <a:bodyPr anchorCtr="0" anchor="ctr" bIns="45700" lIns="91425" spcFirstLastPara="1" rIns="91425" wrap="square" tIns="45700">
            <a:normAutofit fontScale="90000"/>
          </a:bodyPr>
          <a:lstStyle/>
          <a:p>
            <a:pPr indent="0" lvl="0" marL="0" rtl="0" algn="r">
              <a:spcBef>
                <a:spcPts val="0"/>
              </a:spcBef>
              <a:spcAft>
                <a:spcPts val="0"/>
              </a:spcAft>
              <a:buClr>
                <a:schemeClr val="lt1"/>
              </a:buClr>
              <a:buSzPct val="111111"/>
              <a:buFont typeface="Arial"/>
              <a:buNone/>
            </a:pPr>
            <a:r>
              <a:rPr lang="en-US"/>
              <a:t>Team 6: Telescope Autofocuser</a:t>
            </a:r>
            <a:endParaRPr/>
          </a:p>
          <a:p>
            <a:pPr indent="0" lvl="0" marL="0" rtl="0" algn="r">
              <a:lnSpc>
                <a:spcPct val="100000"/>
              </a:lnSpc>
              <a:spcBef>
                <a:spcPts val="0"/>
              </a:spcBef>
              <a:spcAft>
                <a:spcPts val="0"/>
              </a:spcAft>
              <a:buClr>
                <a:schemeClr val="lt1"/>
              </a:buClr>
              <a:buSzPct val="162932"/>
              <a:buFont typeface="Arial"/>
              <a:buNone/>
            </a:pPr>
            <a:r>
              <a:rPr lang="en-US"/>
              <a:t>Bi-Weekly Update 3</a:t>
            </a:r>
            <a:br>
              <a:rPr lang="en-US"/>
            </a:br>
            <a:r>
              <a:rPr lang="en-US" sz="2455"/>
              <a:t>Albin Myscich</a:t>
            </a:r>
            <a:endParaRPr sz="2455"/>
          </a:p>
          <a:p>
            <a:pPr indent="0" lvl="0" marL="0" rtl="0" algn="r">
              <a:lnSpc>
                <a:spcPct val="100000"/>
              </a:lnSpc>
              <a:spcBef>
                <a:spcPts val="0"/>
              </a:spcBef>
              <a:spcAft>
                <a:spcPts val="0"/>
              </a:spcAft>
              <a:buClr>
                <a:schemeClr val="lt1"/>
              </a:buClr>
              <a:buSzPct val="162932"/>
              <a:buFont typeface="Arial"/>
              <a:buNone/>
            </a:pPr>
            <a:r>
              <a:rPr lang="en-US" sz="2455"/>
              <a:t>Alonna Too-Chiobi</a:t>
            </a:r>
            <a:endParaRPr sz="2455"/>
          </a:p>
          <a:p>
            <a:pPr indent="0" lvl="0" marL="0" rtl="0" algn="r">
              <a:lnSpc>
                <a:spcPct val="100000"/>
              </a:lnSpc>
              <a:spcBef>
                <a:spcPts val="0"/>
              </a:spcBef>
              <a:spcAft>
                <a:spcPts val="0"/>
              </a:spcAft>
              <a:buClr>
                <a:schemeClr val="lt1"/>
              </a:buClr>
              <a:buSzPct val="162932"/>
              <a:buFont typeface="Arial"/>
              <a:buNone/>
            </a:pPr>
            <a:r>
              <a:rPr lang="en-US" sz="2455"/>
              <a:t>Camille Watson</a:t>
            </a:r>
            <a:endParaRPr sz="2455"/>
          </a:p>
          <a:p>
            <a:pPr indent="0" lvl="0" marL="0" rtl="0" algn="r">
              <a:lnSpc>
                <a:spcPct val="100000"/>
              </a:lnSpc>
              <a:spcBef>
                <a:spcPts val="0"/>
              </a:spcBef>
              <a:spcAft>
                <a:spcPts val="0"/>
              </a:spcAft>
              <a:buClr>
                <a:schemeClr val="lt1"/>
              </a:buClr>
              <a:buSzPct val="162932"/>
              <a:buFont typeface="Arial"/>
              <a:buNone/>
            </a:pPr>
            <a:r>
              <a:rPr lang="en-US" sz="2455"/>
              <a:t>Joseph Basdeo</a:t>
            </a:r>
            <a:endParaRPr sz="2455"/>
          </a:p>
          <a:p>
            <a:pPr indent="0" lvl="0" marL="0" rtl="0" algn="r">
              <a:lnSpc>
                <a:spcPct val="100000"/>
              </a:lnSpc>
              <a:spcBef>
                <a:spcPts val="0"/>
              </a:spcBef>
              <a:spcAft>
                <a:spcPts val="0"/>
              </a:spcAft>
              <a:buClr>
                <a:schemeClr val="lt1"/>
              </a:buClr>
              <a:buSzPct val="162932"/>
              <a:buFont typeface="Arial"/>
              <a:buNone/>
            </a:pPr>
            <a:r>
              <a:t/>
            </a:r>
            <a:endParaRPr sz="2455"/>
          </a:p>
          <a:p>
            <a:pPr indent="0" lvl="0" marL="0" rtl="0" algn="r">
              <a:lnSpc>
                <a:spcPct val="100000"/>
              </a:lnSpc>
              <a:spcBef>
                <a:spcPts val="0"/>
              </a:spcBef>
              <a:spcAft>
                <a:spcPts val="0"/>
              </a:spcAft>
              <a:buClr>
                <a:schemeClr val="lt1"/>
              </a:buClr>
              <a:buSzPct val="162932"/>
              <a:buFont typeface="Arial"/>
              <a:buNone/>
            </a:pPr>
            <a:r>
              <a:rPr lang="en-US" sz="2455"/>
              <a:t>Sponsor: Dr. Kevin Nowka</a:t>
            </a:r>
            <a:endParaRPr sz="2455"/>
          </a:p>
          <a:p>
            <a:pPr indent="0" lvl="0" marL="0" rtl="0" algn="r">
              <a:lnSpc>
                <a:spcPct val="100000"/>
              </a:lnSpc>
              <a:spcBef>
                <a:spcPts val="0"/>
              </a:spcBef>
              <a:spcAft>
                <a:spcPts val="0"/>
              </a:spcAft>
              <a:buClr>
                <a:schemeClr val="lt1"/>
              </a:buClr>
              <a:buSzPct val="162932"/>
              <a:buFont typeface="Arial"/>
              <a:buNone/>
            </a:pPr>
            <a:r>
              <a:rPr lang="en-US" sz="2455"/>
              <a:t>TA: Max Lesser</a:t>
            </a:r>
            <a:br>
              <a:rPr lang="en-US" sz="2455"/>
            </a:br>
            <a:endParaRPr sz="2455"/>
          </a:p>
        </p:txBody>
      </p:sp>
      <p:sp>
        <p:nvSpPr>
          <p:cNvPr id="59" name="Google Shape;59;p2"/>
          <p:cNvSpPr/>
          <p:nvPr/>
        </p:nvSpPr>
        <p:spPr>
          <a:xfrm>
            <a:off x="0" y="0"/>
            <a:ext cx="6111425" cy="6111425"/>
          </a:xfrm>
          <a:prstGeom prst="diagStripe">
            <a:avLst>
              <a:gd fmla="val 28990" name="adj"/>
            </a:avLst>
          </a:prstGeom>
          <a:blipFill rotWithShape="1">
            <a:blip r:embed="rId3">
              <a:alphaModFix/>
            </a:blip>
            <a:stretch>
              <a:fillRect b="0" l="0" r="0" t="0"/>
            </a:stretch>
          </a:blipFill>
          <a:ln>
            <a:noFill/>
          </a:ln>
          <a:effectLst>
            <a:outerShdw blurRad="193675" rotWithShape="0" dir="5400000" dist="23000">
              <a:srgbClr val="000000">
                <a:alpha val="6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descr="DLCOE_logo_HWHT.png" id="60" name="Google Shape;60;p2"/>
          <p:cNvPicPr preferRelativeResize="0"/>
          <p:nvPr/>
        </p:nvPicPr>
        <p:blipFill rotWithShape="1">
          <a:blip r:embed="rId4">
            <a:alphaModFix/>
          </a:blip>
          <a:srcRect b="0" l="0" r="0" t="0"/>
          <a:stretch/>
        </p:blipFill>
        <p:spPr>
          <a:xfrm>
            <a:off x="5344000" y="1105318"/>
            <a:ext cx="3114199" cy="5257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15a1788e700_0_18"/>
          <p:cNvSpPr txBox="1"/>
          <p:nvPr>
            <p:ph type="title"/>
          </p:nvPr>
        </p:nvSpPr>
        <p:spPr>
          <a:xfrm>
            <a:off x="457200" y="1049177"/>
            <a:ext cx="8229600" cy="8037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US"/>
              <a:t>Power Supply</a:t>
            </a:r>
            <a:endParaRPr/>
          </a:p>
          <a:p>
            <a:pPr indent="0" lvl="0" marL="0" rtl="0" algn="ctr">
              <a:spcBef>
                <a:spcPts val="0"/>
              </a:spcBef>
              <a:spcAft>
                <a:spcPts val="0"/>
              </a:spcAft>
              <a:buNone/>
            </a:pPr>
            <a:r>
              <a:rPr lang="en-US" sz="1888"/>
              <a:t>Camille Watson</a:t>
            </a:r>
            <a:endParaRPr sz="1888"/>
          </a:p>
        </p:txBody>
      </p:sp>
      <p:pic>
        <p:nvPicPr>
          <p:cNvPr id="137" name="Google Shape;137;g15a1788e700_0_18"/>
          <p:cNvPicPr preferRelativeResize="0"/>
          <p:nvPr/>
        </p:nvPicPr>
        <p:blipFill>
          <a:blip r:embed="rId3">
            <a:alphaModFix/>
          </a:blip>
          <a:stretch>
            <a:fillRect/>
          </a:stretch>
        </p:blipFill>
        <p:spPr>
          <a:xfrm>
            <a:off x="1416163" y="2162251"/>
            <a:ext cx="6311676" cy="3610126"/>
          </a:xfrm>
          <a:prstGeom prst="rect">
            <a:avLst/>
          </a:prstGeom>
          <a:noFill/>
          <a:ln>
            <a:noFill/>
          </a:ln>
        </p:spPr>
      </p:pic>
      <p:sp>
        <p:nvSpPr>
          <p:cNvPr id="138" name="Google Shape;138;g15a1788e700_0_18"/>
          <p:cNvSpPr txBox="1"/>
          <p:nvPr>
            <p:ph idx="1" type="body"/>
          </p:nvPr>
        </p:nvSpPr>
        <p:spPr>
          <a:xfrm>
            <a:off x="2924563" y="5772375"/>
            <a:ext cx="3294900" cy="3603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SzPts val="852"/>
              <a:buNone/>
            </a:pPr>
            <a:r>
              <a:rPr lang="en-US" sz="1446"/>
              <a:t>Final Design of Buck Converter PCB</a:t>
            </a:r>
            <a:endParaRPr sz="1446"/>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15a1788e700_4_0"/>
          <p:cNvSpPr txBox="1"/>
          <p:nvPr>
            <p:ph type="title"/>
          </p:nvPr>
        </p:nvSpPr>
        <p:spPr>
          <a:xfrm>
            <a:off x="457200" y="1049177"/>
            <a:ext cx="8229600" cy="8037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US"/>
              <a:t>Power Supply</a:t>
            </a:r>
            <a:endParaRPr/>
          </a:p>
          <a:p>
            <a:pPr indent="0" lvl="0" marL="0" rtl="0" algn="ctr">
              <a:spcBef>
                <a:spcPts val="0"/>
              </a:spcBef>
              <a:spcAft>
                <a:spcPts val="0"/>
              </a:spcAft>
              <a:buNone/>
            </a:pPr>
            <a:r>
              <a:rPr lang="en-US" sz="1888"/>
              <a:t>Camille Watson</a:t>
            </a:r>
            <a:endParaRPr sz="1888"/>
          </a:p>
        </p:txBody>
      </p:sp>
      <p:sp>
        <p:nvSpPr>
          <p:cNvPr id="145" name="Google Shape;145;g15a1788e700_4_0"/>
          <p:cNvSpPr txBox="1"/>
          <p:nvPr>
            <p:ph idx="1" type="body"/>
          </p:nvPr>
        </p:nvSpPr>
        <p:spPr>
          <a:xfrm>
            <a:off x="843200" y="4711500"/>
            <a:ext cx="2925300" cy="360300"/>
          </a:xfrm>
          <a:prstGeom prst="rect">
            <a:avLst/>
          </a:prstGeom>
        </p:spPr>
        <p:txBody>
          <a:bodyPr anchorCtr="0" anchor="t" bIns="45700" lIns="91425" spcFirstLastPara="1" rIns="91425" wrap="square" tIns="45700">
            <a:normAutofit fontScale="92500"/>
          </a:bodyPr>
          <a:lstStyle/>
          <a:p>
            <a:pPr indent="0" lvl="0" marL="0" rtl="0" algn="l">
              <a:spcBef>
                <a:spcPts val="360"/>
              </a:spcBef>
              <a:spcAft>
                <a:spcPts val="0"/>
              </a:spcAft>
              <a:buNone/>
            </a:pPr>
            <a:r>
              <a:rPr lang="en-US" sz="1608"/>
              <a:t>Advanced Circuits DFM Results</a:t>
            </a:r>
            <a:endParaRPr sz="1608"/>
          </a:p>
        </p:txBody>
      </p:sp>
      <p:pic>
        <p:nvPicPr>
          <p:cNvPr id="146" name="Google Shape;146;g15a1788e700_4_0"/>
          <p:cNvPicPr preferRelativeResize="0"/>
          <p:nvPr/>
        </p:nvPicPr>
        <p:blipFill rotWithShape="1">
          <a:blip r:embed="rId3">
            <a:alphaModFix/>
          </a:blip>
          <a:srcRect b="3929" l="2489" r="2489" t="-3929"/>
          <a:stretch/>
        </p:blipFill>
        <p:spPr>
          <a:xfrm>
            <a:off x="217925" y="2623938"/>
            <a:ext cx="4175850" cy="2087574"/>
          </a:xfrm>
          <a:prstGeom prst="rect">
            <a:avLst/>
          </a:prstGeom>
          <a:noFill/>
          <a:ln>
            <a:noFill/>
          </a:ln>
        </p:spPr>
      </p:pic>
      <p:pic>
        <p:nvPicPr>
          <p:cNvPr id="147" name="Google Shape;147;g15a1788e700_4_0"/>
          <p:cNvPicPr preferRelativeResize="0"/>
          <p:nvPr/>
        </p:nvPicPr>
        <p:blipFill>
          <a:blip r:embed="rId4">
            <a:alphaModFix/>
          </a:blip>
          <a:stretch>
            <a:fillRect/>
          </a:stretch>
        </p:blipFill>
        <p:spPr>
          <a:xfrm>
            <a:off x="4572001" y="2439502"/>
            <a:ext cx="4317574" cy="2456451"/>
          </a:xfrm>
          <a:prstGeom prst="rect">
            <a:avLst/>
          </a:prstGeom>
          <a:noFill/>
          <a:ln>
            <a:noFill/>
          </a:ln>
        </p:spPr>
      </p:pic>
      <p:sp>
        <p:nvSpPr>
          <p:cNvPr id="148" name="Google Shape;148;g15a1788e700_4_0"/>
          <p:cNvSpPr txBox="1"/>
          <p:nvPr>
            <p:ph idx="1" type="body"/>
          </p:nvPr>
        </p:nvSpPr>
        <p:spPr>
          <a:xfrm>
            <a:off x="5126688" y="4895950"/>
            <a:ext cx="3208200" cy="360300"/>
          </a:xfrm>
          <a:prstGeom prst="rect">
            <a:avLst/>
          </a:prstGeom>
        </p:spPr>
        <p:txBody>
          <a:bodyPr anchorCtr="0" anchor="t" bIns="45700" lIns="91425" spcFirstLastPara="1" rIns="91425" wrap="square" tIns="45700">
            <a:normAutofit fontScale="85000"/>
          </a:bodyPr>
          <a:lstStyle/>
          <a:p>
            <a:pPr indent="0" lvl="0" marL="0" rtl="0" algn="l">
              <a:spcBef>
                <a:spcPts val="360"/>
              </a:spcBef>
              <a:spcAft>
                <a:spcPts val="0"/>
              </a:spcAft>
              <a:buNone/>
            </a:pPr>
            <a:r>
              <a:rPr lang="en-US" sz="1725"/>
              <a:t>Altium Designer Verification Report</a:t>
            </a:r>
            <a:endParaRPr sz="1725"/>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graphicFrame>
        <p:nvGraphicFramePr>
          <p:cNvPr id="153" name="Google Shape;153;g15a1788e700_0_24"/>
          <p:cNvGraphicFramePr/>
          <p:nvPr/>
        </p:nvGraphicFramePr>
        <p:xfrm>
          <a:off x="685800" y="2053025"/>
          <a:ext cx="3000000" cy="3000000"/>
        </p:xfrm>
        <a:graphic>
          <a:graphicData uri="http://schemas.openxmlformats.org/drawingml/2006/table">
            <a:tbl>
              <a:tblPr>
                <a:noFill/>
                <a:tableStyleId>{9ACE8E7F-CC70-4334-9503-5CA6CE8E80D7}</a:tableStyleId>
              </a:tblPr>
              <a:tblGrid>
                <a:gridCol w="3886200"/>
                <a:gridCol w="3886200"/>
              </a:tblGrid>
              <a:tr h="640300">
                <a:tc>
                  <a:txBody>
                    <a:bodyPr/>
                    <a:lstStyle/>
                    <a:p>
                      <a:pPr indent="0" lvl="0" marL="0" marR="0" rtl="0" algn="l">
                        <a:spcBef>
                          <a:spcPts val="0"/>
                        </a:spcBef>
                        <a:spcAft>
                          <a:spcPts val="0"/>
                        </a:spcAft>
                        <a:buClr>
                          <a:schemeClr val="dk1"/>
                        </a:buClr>
                        <a:buSzPts val="1800"/>
                        <a:buFont typeface="Arial"/>
                        <a:buNone/>
                      </a:pPr>
                      <a:r>
                        <a:rPr lang="en-US" sz="1800" u="none" cap="none" strike="noStrike"/>
                        <a:t>Accomplishments since last update                          </a:t>
                      </a:r>
                      <a:r>
                        <a:rPr lang="en-US" sz="1800">
                          <a:solidFill>
                            <a:srgbClr val="FF0000"/>
                          </a:solidFill>
                        </a:rPr>
                        <a:t>24 </a:t>
                      </a:r>
                      <a:r>
                        <a:rPr lang="en-US" sz="1800" u="none" cap="none" strike="noStrike">
                          <a:solidFill>
                            <a:srgbClr val="FF0000"/>
                          </a:solidFill>
                        </a:rPr>
                        <a:t>hrs of effort</a:t>
                      </a:r>
                      <a:endParaRPr sz="1800" u="none" cap="none" strike="noStrike">
                        <a:solidFill>
                          <a:srgbClr val="FF0000"/>
                        </a:solidFill>
                      </a:endParaRPr>
                    </a:p>
                  </a:txBody>
                  <a:tcPr marT="45750" marB="4575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E6B8AF"/>
                    </a:solidFill>
                  </a:tcPr>
                </a:tc>
                <a:tc>
                  <a:txBody>
                    <a:bodyPr/>
                    <a:lstStyle/>
                    <a:p>
                      <a:pPr indent="0" lvl="0" marL="0" marR="0" rtl="0" algn="l">
                        <a:spcBef>
                          <a:spcPts val="0"/>
                        </a:spcBef>
                        <a:spcAft>
                          <a:spcPts val="0"/>
                        </a:spcAft>
                        <a:buClr>
                          <a:schemeClr val="dk1"/>
                        </a:buClr>
                        <a:buSzPts val="1800"/>
                        <a:buFont typeface="Arial"/>
                        <a:buNone/>
                      </a:pPr>
                      <a:r>
                        <a:rPr lang="en-US" sz="1800" u="none" cap="none" strike="noStrike"/>
                        <a:t>Ongoing progress/problems and plans until the next presentation</a:t>
                      </a:r>
                      <a:endParaRPr sz="1800" u="none" cap="none" strike="noStrike"/>
                    </a:p>
                  </a:txBody>
                  <a:tcPr marT="45750" marB="4575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E6B8AF"/>
                    </a:solidFill>
                  </a:tcPr>
                </a:tc>
              </a:tr>
              <a:tr h="1734600">
                <a:tc>
                  <a:txBody>
                    <a:bodyPr/>
                    <a:lstStyle/>
                    <a:p>
                      <a:pPr indent="-342900" lvl="0" marL="457200" rtl="0" algn="l">
                        <a:spcBef>
                          <a:spcPts val="0"/>
                        </a:spcBef>
                        <a:spcAft>
                          <a:spcPts val="0"/>
                        </a:spcAft>
                        <a:buClr>
                          <a:schemeClr val="dk1"/>
                        </a:buClr>
                        <a:buSzPts val="1800"/>
                        <a:buChar char="●"/>
                      </a:pPr>
                      <a:r>
                        <a:rPr lang="en-US" sz="1800">
                          <a:solidFill>
                            <a:schemeClr val="dk1"/>
                          </a:solidFill>
                        </a:rPr>
                        <a:t>System agnostic navigation/interaction</a:t>
                      </a:r>
                      <a:endParaRPr sz="1800">
                        <a:solidFill>
                          <a:schemeClr val="dk1"/>
                        </a:solidFill>
                      </a:endParaRPr>
                    </a:p>
                    <a:p>
                      <a:pPr indent="-342900" lvl="0" marL="457200" rtl="0" algn="l">
                        <a:spcBef>
                          <a:spcPts val="0"/>
                        </a:spcBef>
                        <a:spcAft>
                          <a:spcPts val="0"/>
                        </a:spcAft>
                        <a:buClr>
                          <a:schemeClr val="dk1"/>
                        </a:buClr>
                        <a:buSzPts val="1800"/>
                        <a:buChar char="●"/>
                      </a:pPr>
                      <a:r>
                        <a:rPr lang="en-US" sz="1800">
                          <a:solidFill>
                            <a:schemeClr val="dk1"/>
                          </a:solidFill>
                        </a:rPr>
                        <a:t>DRY code for easy debug and integration to GUI</a:t>
                      </a:r>
                      <a:endParaRPr sz="1800">
                        <a:solidFill>
                          <a:schemeClr val="dk1"/>
                        </a:solidFill>
                      </a:endParaRPr>
                    </a:p>
                    <a:p>
                      <a:pPr indent="-342900" lvl="0" marL="457200" rtl="0" algn="l">
                        <a:spcBef>
                          <a:spcPts val="0"/>
                        </a:spcBef>
                        <a:spcAft>
                          <a:spcPts val="0"/>
                        </a:spcAft>
                        <a:buClr>
                          <a:schemeClr val="dk1"/>
                        </a:buClr>
                        <a:buSzPts val="1800"/>
                        <a:buChar char="●"/>
                      </a:pPr>
                      <a:r>
                        <a:rPr lang="en-US" sz="1800">
                          <a:solidFill>
                            <a:schemeClr val="dk1"/>
                          </a:solidFill>
                        </a:rPr>
                        <a:t>Added 200+ new images to training data</a:t>
                      </a:r>
                      <a:endParaRPr sz="1800">
                        <a:solidFill>
                          <a:schemeClr val="dk1"/>
                        </a:solidFill>
                      </a:endParaRPr>
                    </a:p>
                    <a:p>
                      <a:pPr indent="-342900" lvl="0" marL="457200" rtl="0" algn="l">
                        <a:spcBef>
                          <a:spcPts val="0"/>
                        </a:spcBef>
                        <a:spcAft>
                          <a:spcPts val="0"/>
                        </a:spcAft>
                        <a:buClr>
                          <a:schemeClr val="dk1"/>
                        </a:buClr>
                        <a:buSzPts val="1800"/>
                        <a:buChar char="●"/>
                      </a:pPr>
                      <a:r>
                        <a:rPr lang="en-US" sz="1800">
                          <a:solidFill>
                            <a:schemeClr val="dk1"/>
                          </a:solidFill>
                        </a:rPr>
                        <a:t>Finalize autofocus-motor </a:t>
                      </a:r>
                      <a:r>
                        <a:rPr lang="en-US" sz="1800">
                          <a:solidFill>
                            <a:schemeClr val="dk1"/>
                          </a:solidFill>
                        </a:rPr>
                        <a:t>control interactions</a:t>
                      </a:r>
                      <a:endParaRPr sz="1800">
                        <a:solidFill>
                          <a:schemeClr val="dk1"/>
                        </a:solidFill>
                      </a:endParaRPr>
                    </a:p>
                    <a:p>
                      <a:pPr indent="-342900" lvl="1" marL="914400" rtl="0" algn="l">
                        <a:spcBef>
                          <a:spcPts val="0"/>
                        </a:spcBef>
                        <a:spcAft>
                          <a:spcPts val="0"/>
                        </a:spcAft>
                        <a:buClr>
                          <a:schemeClr val="dk1"/>
                        </a:buClr>
                        <a:buSzPts val="1800"/>
                        <a:buChar char="○"/>
                      </a:pPr>
                      <a:r>
                        <a:rPr lang="en-US" sz="1800">
                          <a:solidFill>
                            <a:schemeClr val="dk1"/>
                          </a:solidFill>
                        </a:rPr>
                        <a:t>Step count/stride focus</a:t>
                      </a:r>
                      <a:endParaRPr sz="1800">
                        <a:solidFill>
                          <a:schemeClr val="dk1"/>
                        </a:solidFill>
                      </a:endParaRPr>
                    </a:p>
                  </a:txBody>
                  <a:tcPr marT="45750" marB="45750"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Char char="●"/>
                      </a:pPr>
                      <a:r>
                        <a:rPr lang="en-US" sz="1800">
                          <a:solidFill>
                            <a:schemeClr val="dk1"/>
                          </a:solidFill>
                        </a:rPr>
                        <a:t>Interlink motor controls directly to auto-focus software</a:t>
                      </a:r>
                      <a:endParaRPr sz="1800">
                        <a:solidFill>
                          <a:schemeClr val="dk1"/>
                        </a:solidFill>
                      </a:endParaRPr>
                    </a:p>
                    <a:p>
                      <a:pPr indent="-342900" lvl="0" marL="457200" rtl="0" algn="l">
                        <a:spcBef>
                          <a:spcPts val="0"/>
                        </a:spcBef>
                        <a:spcAft>
                          <a:spcPts val="0"/>
                        </a:spcAft>
                        <a:buClr>
                          <a:schemeClr val="dk1"/>
                        </a:buClr>
                        <a:buSzPts val="1800"/>
                        <a:buChar char="●"/>
                      </a:pPr>
                      <a:r>
                        <a:rPr lang="en-US" sz="1800">
                          <a:solidFill>
                            <a:schemeClr val="dk1"/>
                          </a:solidFill>
                        </a:rPr>
                        <a:t>Interlink auto-focus software to GUI</a:t>
                      </a:r>
                      <a:endParaRPr sz="1800">
                        <a:solidFill>
                          <a:schemeClr val="dk1"/>
                        </a:solidFill>
                      </a:endParaRPr>
                    </a:p>
                    <a:p>
                      <a:pPr indent="-342900" lvl="0" marL="457200" rtl="0" algn="l">
                        <a:spcBef>
                          <a:spcPts val="0"/>
                        </a:spcBef>
                        <a:spcAft>
                          <a:spcPts val="0"/>
                        </a:spcAft>
                        <a:buClr>
                          <a:schemeClr val="dk1"/>
                        </a:buClr>
                        <a:buSzPts val="1800"/>
                        <a:buChar char="●"/>
                      </a:pPr>
                      <a:r>
                        <a:rPr lang="en-US" sz="1800">
                          <a:solidFill>
                            <a:schemeClr val="dk1"/>
                          </a:solidFill>
                        </a:rPr>
                        <a:t>Fine tune autofocus threshold in practical application</a:t>
                      </a:r>
                      <a:endParaRPr sz="1800">
                        <a:solidFill>
                          <a:schemeClr val="dk1"/>
                        </a:solidFill>
                      </a:endParaRPr>
                    </a:p>
                    <a:p>
                      <a:pPr indent="-342900" lvl="1" marL="914400" rtl="0" algn="l">
                        <a:spcBef>
                          <a:spcPts val="0"/>
                        </a:spcBef>
                        <a:spcAft>
                          <a:spcPts val="0"/>
                        </a:spcAft>
                        <a:buClr>
                          <a:schemeClr val="dk1"/>
                        </a:buClr>
                        <a:buSzPts val="1800"/>
                        <a:buChar char="○"/>
                      </a:pPr>
                      <a:r>
                        <a:rPr lang="en-US" sz="1800">
                          <a:solidFill>
                            <a:schemeClr val="dk1"/>
                          </a:solidFill>
                        </a:rPr>
                        <a:t>Remove Stride Reset</a:t>
                      </a:r>
                      <a:endParaRPr sz="1800">
                        <a:solidFill>
                          <a:schemeClr val="dk1"/>
                        </a:solidFill>
                      </a:endParaRPr>
                    </a:p>
                  </a:txBody>
                  <a:tcPr marT="45750" marB="45750"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54" name="Google Shape;154;g15a1788e700_0_24"/>
          <p:cNvSpPr txBox="1"/>
          <p:nvPr/>
        </p:nvSpPr>
        <p:spPr>
          <a:xfrm>
            <a:off x="370650" y="1249327"/>
            <a:ext cx="8229600" cy="803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sz="3200">
                <a:solidFill>
                  <a:srgbClr val="000000"/>
                </a:solidFill>
              </a:rPr>
              <a:t>Image Processing &amp; Autofocusing Program</a:t>
            </a:r>
            <a:endParaRPr b="1" sz="3200">
              <a:solidFill>
                <a:srgbClr val="000000"/>
              </a:solidFill>
            </a:endParaRPr>
          </a:p>
          <a:p>
            <a:pPr indent="0" lvl="0" marL="0" rtl="0" algn="ctr">
              <a:spcBef>
                <a:spcPts val="0"/>
              </a:spcBef>
              <a:spcAft>
                <a:spcPts val="0"/>
              </a:spcAft>
              <a:buNone/>
            </a:pPr>
            <a:r>
              <a:rPr b="1" lang="en-US" sz="1850">
                <a:solidFill>
                  <a:srgbClr val="000000"/>
                </a:solidFill>
              </a:rPr>
              <a:t>Albin Myscich</a:t>
            </a:r>
            <a:endParaRPr b="1" sz="1850">
              <a:solidFill>
                <a:srgbClr val="000000"/>
              </a:solidFill>
            </a:endParaRPr>
          </a:p>
          <a:p>
            <a:pPr indent="0" lvl="0" marL="0" rtl="0" algn="ctr">
              <a:lnSpc>
                <a:spcPct val="115000"/>
              </a:lnSpc>
              <a:spcBef>
                <a:spcPts val="0"/>
              </a:spcBef>
              <a:spcAft>
                <a:spcPts val="0"/>
              </a:spcAft>
              <a:buNone/>
            </a:pPr>
            <a:r>
              <a:t/>
            </a:r>
            <a:endParaRPr b="1" sz="3200">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15a1788e700_0_30"/>
          <p:cNvSpPr txBox="1"/>
          <p:nvPr>
            <p:ph type="title"/>
          </p:nvPr>
        </p:nvSpPr>
        <p:spPr>
          <a:xfrm>
            <a:off x="609600" y="1201577"/>
            <a:ext cx="8229600" cy="803700"/>
          </a:xfrm>
          <a:prstGeom prst="rect">
            <a:avLst/>
          </a:prstGeom>
          <a:noFill/>
          <a:ln>
            <a:noFill/>
          </a:ln>
        </p:spPr>
        <p:txBody>
          <a:bodyPr anchorCtr="0" anchor="ctr" bIns="45700" lIns="91425" spcFirstLastPara="1" rIns="91425" wrap="square" tIns="45700">
            <a:noAutofit/>
          </a:bodyPr>
          <a:lstStyle/>
          <a:p>
            <a:pPr indent="0" lvl="0" marL="0" rtl="0" algn="ctr">
              <a:lnSpc>
                <a:spcPct val="115000"/>
              </a:lnSpc>
              <a:spcBef>
                <a:spcPts val="0"/>
              </a:spcBef>
              <a:spcAft>
                <a:spcPts val="0"/>
              </a:spcAft>
              <a:buClr>
                <a:schemeClr val="dk1"/>
              </a:buClr>
              <a:buSzPts val="990"/>
              <a:buFont typeface="Arial"/>
              <a:buNone/>
            </a:pPr>
            <a:r>
              <a:rPr lang="en-US"/>
              <a:t>Image Distortion/Prediction</a:t>
            </a:r>
            <a:endParaRPr/>
          </a:p>
        </p:txBody>
      </p:sp>
      <p:pic>
        <p:nvPicPr>
          <p:cNvPr id="160" name="Google Shape;160;g15a1788e700_0_30"/>
          <p:cNvPicPr preferRelativeResize="0"/>
          <p:nvPr/>
        </p:nvPicPr>
        <p:blipFill>
          <a:blip r:embed="rId3">
            <a:alphaModFix/>
          </a:blip>
          <a:stretch>
            <a:fillRect/>
          </a:stretch>
        </p:blipFill>
        <p:spPr>
          <a:xfrm>
            <a:off x="1830537" y="2005274"/>
            <a:ext cx="5482925" cy="4499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g15a1788e700_2_1"/>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lnSpc>
                <a:spcPct val="115000"/>
              </a:lnSpc>
              <a:spcBef>
                <a:spcPts val="0"/>
              </a:spcBef>
              <a:spcAft>
                <a:spcPts val="0"/>
              </a:spcAft>
              <a:buNone/>
            </a:pPr>
            <a:r>
              <a:rPr lang="en-US"/>
              <a:t>Image Distortion/Prediction</a:t>
            </a:r>
            <a:endParaRPr/>
          </a:p>
        </p:txBody>
      </p:sp>
      <p:sp>
        <p:nvSpPr>
          <p:cNvPr id="167" name="Google Shape;167;g15a1788e700_2_1"/>
          <p:cNvSpPr txBox="1"/>
          <p:nvPr>
            <p:ph idx="1" type="body"/>
          </p:nvPr>
        </p:nvSpPr>
        <p:spPr>
          <a:xfrm>
            <a:off x="5538375" y="2049275"/>
            <a:ext cx="3148500" cy="2543400"/>
          </a:xfrm>
          <a:prstGeom prst="rect">
            <a:avLst/>
          </a:prstGeom>
        </p:spPr>
        <p:txBody>
          <a:bodyPr anchorCtr="0" anchor="t" bIns="45700" lIns="91425" spcFirstLastPara="1" rIns="91425" wrap="square" tIns="45700">
            <a:normAutofit/>
          </a:bodyPr>
          <a:lstStyle/>
          <a:p>
            <a:pPr indent="0" lvl="0" marL="0" rtl="0" algn="l">
              <a:lnSpc>
                <a:spcPct val="80000"/>
              </a:lnSpc>
              <a:spcBef>
                <a:spcPts val="360"/>
              </a:spcBef>
              <a:spcAft>
                <a:spcPts val="0"/>
              </a:spcAft>
              <a:buNone/>
            </a:pPr>
            <a:r>
              <a:rPr b="1" lang="en-US" sz="2200"/>
              <a:t>PSNR: </a:t>
            </a:r>
            <a:r>
              <a:rPr lang="en-US" sz="2200"/>
              <a:t>25.804217868496153</a:t>
            </a:r>
            <a:endParaRPr sz="2200"/>
          </a:p>
          <a:p>
            <a:pPr indent="0" lvl="0" marL="0" rtl="0" algn="l">
              <a:lnSpc>
                <a:spcPct val="80000"/>
              </a:lnSpc>
              <a:spcBef>
                <a:spcPts val="360"/>
              </a:spcBef>
              <a:spcAft>
                <a:spcPts val="0"/>
              </a:spcAft>
              <a:buNone/>
            </a:pPr>
            <a:r>
              <a:t/>
            </a:r>
            <a:endParaRPr sz="2200"/>
          </a:p>
          <a:p>
            <a:pPr indent="0" lvl="0" marL="0" rtl="0" algn="l">
              <a:lnSpc>
                <a:spcPct val="80000"/>
              </a:lnSpc>
              <a:spcBef>
                <a:spcPts val="360"/>
              </a:spcBef>
              <a:spcAft>
                <a:spcPts val="0"/>
              </a:spcAft>
              <a:buNone/>
            </a:pPr>
            <a:r>
              <a:rPr b="1" lang="en-US" sz="2200"/>
              <a:t>MSE: </a:t>
            </a:r>
            <a:r>
              <a:rPr lang="en-US" sz="2200"/>
              <a:t>512.6014274691358</a:t>
            </a:r>
            <a:endParaRPr sz="2200"/>
          </a:p>
          <a:p>
            <a:pPr indent="0" lvl="0" marL="0" rtl="0" algn="l">
              <a:lnSpc>
                <a:spcPct val="80000"/>
              </a:lnSpc>
              <a:spcBef>
                <a:spcPts val="360"/>
              </a:spcBef>
              <a:spcAft>
                <a:spcPts val="0"/>
              </a:spcAft>
              <a:buNone/>
            </a:pPr>
            <a:r>
              <a:t/>
            </a:r>
            <a:endParaRPr sz="2200"/>
          </a:p>
          <a:p>
            <a:pPr indent="0" lvl="0" marL="0" rtl="0" algn="l">
              <a:lnSpc>
                <a:spcPct val="80000"/>
              </a:lnSpc>
              <a:spcBef>
                <a:spcPts val="360"/>
              </a:spcBef>
              <a:spcAft>
                <a:spcPts val="0"/>
              </a:spcAft>
              <a:buNone/>
            </a:pPr>
            <a:r>
              <a:rPr b="1" lang="en-US" sz="2200"/>
              <a:t>SSIM: </a:t>
            </a:r>
            <a:r>
              <a:rPr lang="en-US" sz="2200"/>
              <a:t>0.7967242506776445</a:t>
            </a:r>
            <a:endParaRPr sz="2200"/>
          </a:p>
        </p:txBody>
      </p:sp>
      <p:pic>
        <p:nvPicPr>
          <p:cNvPr id="168" name="Google Shape;168;g15a1788e700_2_1"/>
          <p:cNvPicPr preferRelativeResize="0"/>
          <p:nvPr/>
        </p:nvPicPr>
        <p:blipFill>
          <a:blip r:embed="rId3">
            <a:alphaModFix/>
          </a:blip>
          <a:stretch>
            <a:fillRect/>
          </a:stretch>
        </p:blipFill>
        <p:spPr>
          <a:xfrm>
            <a:off x="218200" y="1852875"/>
            <a:ext cx="5160051" cy="4234271"/>
          </a:xfrm>
          <a:prstGeom prst="rect">
            <a:avLst/>
          </a:prstGeom>
          <a:noFill/>
          <a:ln>
            <a:noFill/>
          </a:ln>
        </p:spPr>
      </p:pic>
      <p:sp>
        <p:nvSpPr>
          <p:cNvPr id="169" name="Google Shape;169;g15a1788e700_2_1"/>
          <p:cNvSpPr txBox="1"/>
          <p:nvPr/>
        </p:nvSpPr>
        <p:spPr>
          <a:xfrm>
            <a:off x="218200" y="6037125"/>
            <a:ext cx="8603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PSNR - Peak signal-to-noise ratio</a:t>
            </a:r>
            <a:endParaRPr>
              <a:solidFill>
                <a:schemeClr val="dk1"/>
              </a:solidFill>
            </a:endParaRPr>
          </a:p>
          <a:p>
            <a:pPr indent="0" lvl="0" marL="0" rtl="0" algn="l">
              <a:spcBef>
                <a:spcPts val="0"/>
              </a:spcBef>
              <a:spcAft>
                <a:spcPts val="0"/>
              </a:spcAft>
              <a:buNone/>
            </a:pPr>
            <a:r>
              <a:rPr lang="en-US">
                <a:solidFill>
                  <a:schemeClr val="dk1"/>
                </a:solidFill>
              </a:rPr>
              <a:t>MSE - Mean squared error</a:t>
            </a:r>
            <a:endParaRPr>
              <a:solidFill>
                <a:schemeClr val="dk1"/>
              </a:solidFill>
            </a:endParaRPr>
          </a:p>
          <a:p>
            <a:pPr indent="0" lvl="0" marL="0" rtl="0" algn="l">
              <a:spcBef>
                <a:spcPts val="0"/>
              </a:spcBef>
              <a:spcAft>
                <a:spcPts val="0"/>
              </a:spcAft>
              <a:buNone/>
            </a:pPr>
            <a:r>
              <a:rPr lang="en-US">
                <a:solidFill>
                  <a:schemeClr val="dk1"/>
                </a:solidFill>
              </a:rPr>
              <a:t>SSIM - </a:t>
            </a:r>
            <a:r>
              <a:rPr lang="en-US"/>
              <a:t>structural similarity index measure</a:t>
            </a:r>
            <a:endParaRPr/>
          </a:p>
          <a:p>
            <a:pPr indent="0" lvl="0" marL="0" rtl="0" algn="l">
              <a:spcBef>
                <a:spcPts val="0"/>
              </a:spcBef>
              <a:spcAft>
                <a:spcPts val="0"/>
              </a:spcAft>
              <a:buNone/>
            </a:pPr>
            <a:r>
              <a:t/>
            </a:r>
            <a:endParaRPr/>
          </a:p>
        </p:txBody>
      </p:sp>
      <p:sp>
        <p:nvSpPr>
          <p:cNvPr id="170" name="Google Shape;170;g15a1788e700_2_1"/>
          <p:cNvSpPr txBox="1"/>
          <p:nvPr/>
        </p:nvSpPr>
        <p:spPr>
          <a:xfrm>
            <a:off x="5538375" y="4789075"/>
            <a:ext cx="33666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t>Injected loss via generation loss:</a:t>
            </a:r>
            <a:endParaRPr sz="1600"/>
          </a:p>
          <a:p>
            <a:pPr indent="0" lvl="0" marL="0" rtl="0" algn="l">
              <a:spcBef>
                <a:spcPts val="0"/>
              </a:spcBef>
              <a:spcAft>
                <a:spcPts val="0"/>
              </a:spcAft>
              <a:buNone/>
            </a:pPr>
            <a:r>
              <a:rPr lang="en-US" sz="1600"/>
              <a:t>Scaled down and up by factor of 2</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US" sz="1600"/>
              <a:t>INTER_CUBIC</a:t>
            </a:r>
            <a:endParaRPr sz="1600"/>
          </a:p>
          <a:p>
            <a:pPr indent="0" lvl="0" marL="0" rtl="0" algn="l">
              <a:spcBef>
                <a:spcPts val="0"/>
              </a:spcBef>
              <a:spcAft>
                <a:spcPts val="0"/>
              </a:spcAft>
              <a:buNone/>
            </a:pPr>
            <a:r>
              <a:rPr lang="en-US" sz="1600"/>
              <a:t>A bicubic interpolation over 4×4 pixel neighborhood</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15a1788e700_2_8"/>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lnSpc>
                <a:spcPct val="115000"/>
              </a:lnSpc>
              <a:spcBef>
                <a:spcPts val="0"/>
              </a:spcBef>
              <a:spcAft>
                <a:spcPts val="0"/>
              </a:spcAft>
              <a:buNone/>
            </a:pPr>
            <a:r>
              <a:rPr lang="en-US"/>
              <a:t>Image Distortion/Prediction</a:t>
            </a:r>
            <a:endParaRPr/>
          </a:p>
        </p:txBody>
      </p:sp>
      <p:pic>
        <p:nvPicPr>
          <p:cNvPr id="177" name="Google Shape;177;g15a1788e700_2_8"/>
          <p:cNvPicPr preferRelativeResize="0"/>
          <p:nvPr/>
        </p:nvPicPr>
        <p:blipFill>
          <a:blip r:embed="rId3">
            <a:alphaModFix/>
          </a:blip>
          <a:stretch>
            <a:fillRect/>
          </a:stretch>
        </p:blipFill>
        <p:spPr>
          <a:xfrm>
            <a:off x="218197" y="1852875"/>
            <a:ext cx="5209700" cy="4275000"/>
          </a:xfrm>
          <a:prstGeom prst="rect">
            <a:avLst/>
          </a:prstGeom>
          <a:noFill/>
          <a:ln>
            <a:noFill/>
          </a:ln>
        </p:spPr>
      </p:pic>
      <p:sp>
        <p:nvSpPr>
          <p:cNvPr id="178" name="Google Shape;178;g15a1788e700_2_8"/>
          <p:cNvSpPr txBox="1"/>
          <p:nvPr>
            <p:ph idx="1" type="body"/>
          </p:nvPr>
        </p:nvSpPr>
        <p:spPr>
          <a:xfrm>
            <a:off x="5538375" y="2049275"/>
            <a:ext cx="3148500" cy="4077000"/>
          </a:xfrm>
          <a:prstGeom prst="rect">
            <a:avLst/>
          </a:prstGeom>
        </p:spPr>
        <p:txBody>
          <a:bodyPr anchorCtr="0" anchor="t" bIns="45700" lIns="91425" spcFirstLastPara="1" rIns="91425" wrap="square" tIns="45700">
            <a:normAutofit/>
          </a:bodyPr>
          <a:lstStyle/>
          <a:p>
            <a:pPr indent="0" lvl="0" marL="0" rtl="0" algn="l">
              <a:lnSpc>
                <a:spcPct val="80000"/>
              </a:lnSpc>
              <a:spcBef>
                <a:spcPts val="360"/>
              </a:spcBef>
              <a:spcAft>
                <a:spcPts val="0"/>
              </a:spcAft>
              <a:buNone/>
            </a:pPr>
            <a:r>
              <a:rPr b="1" lang="en-US" sz="2200"/>
              <a:t>PSNR: </a:t>
            </a:r>
            <a:r>
              <a:rPr lang="en-US" sz="2200"/>
              <a:t>26.432215326919476</a:t>
            </a:r>
            <a:endParaRPr sz="2200"/>
          </a:p>
          <a:p>
            <a:pPr indent="0" lvl="0" marL="0" rtl="0" algn="l">
              <a:lnSpc>
                <a:spcPct val="80000"/>
              </a:lnSpc>
              <a:spcBef>
                <a:spcPts val="360"/>
              </a:spcBef>
              <a:spcAft>
                <a:spcPts val="0"/>
              </a:spcAft>
              <a:buNone/>
            </a:pPr>
            <a:r>
              <a:t/>
            </a:r>
            <a:endParaRPr sz="2200"/>
          </a:p>
          <a:p>
            <a:pPr indent="0" lvl="0" marL="0" rtl="0" algn="l">
              <a:lnSpc>
                <a:spcPct val="80000"/>
              </a:lnSpc>
              <a:spcBef>
                <a:spcPts val="360"/>
              </a:spcBef>
              <a:spcAft>
                <a:spcPts val="0"/>
              </a:spcAft>
              <a:buNone/>
            </a:pPr>
            <a:r>
              <a:rPr b="1" lang="en-US" sz="2200"/>
              <a:t>MSE: </a:t>
            </a:r>
            <a:r>
              <a:rPr lang="en-US" sz="2200"/>
              <a:t>443.5883101851852</a:t>
            </a:r>
            <a:endParaRPr sz="2200"/>
          </a:p>
          <a:p>
            <a:pPr indent="0" lvl="0" marL="0" rtl="0" algn="l">
              <a:lnSpc>
                <a:spcPct val="80000"/>
              </a:lnSpc>
              <a:spcBef>
                <a:spcPts val="360"/>
              </a:spcBef>
              <a:spcAft>
                <a:spcPts val="0"/>
              </a:spcAft>
              <a:buNone/>
            </a:pPr>
            <a:r>
              <a:t/>
            </a:r>
            <a:endParaRPr sz="2200"/>
          </a:p>
          <a:p>
            <a:pPr indent="0" lvl="0" marL="0" rtl="0" algn="l">
              <a:lnSpc>
                <a:spcPct val="80000"/>
              </a:lnSpc>
              <a:spcBef>
                <a:spcPts val="360"/>
              </a:spcBef>
              <a:spcAft>
                <a:spcPts val="0"/>
              </a:spcAft>
              <a:buNone/>
            </a:pPr>
            <a:r>
              <a:rPr b="1" lang="en-US" sz="2200"/>
              <a:t>SSIM: </a:t>
            </a:r>
            <a:r>
              <a:rPr lang="en-US" sz="2200"/>
              <a:t>0.8434364090355023</a:t>
            </a:r>
            <a:endParaRPr sz="2200"/>
          </a:p>
        </p:txBody>
      </p:sp>
      <p:sp>
        <p:nvSpPr>
          <p:cNvPr id="179" name="Google Shape;179;g15a1788e700_2_8"/>
          <p:cNvSpPr txBox="1"/>
          <p:nvPr/>
        </p:nvSpPr>
        <p:spPr>
          <a:xfrm>
            <a:off x="218200" y="6037125"/>
            <a:ext cx="8603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PSNR - Peak signal-to-noise ratio</a:t>
            </a:r>
            <a:endParaRPr>
              <a:solidFill>
                <a:schemeClr val="dk1"/>
              </a:solidFill>
            </a:endParaRPr>
          </a:p>
          <a:p>
            <a:pPr indent="0" lvl="0" marL="0" rtl="0" algn="l">
              <a:spcBef>
                <a:spcPts val="0"/>
              </a:spcBef>
              <a:spcAft>
                <a:spcPts val="0"/>
              </a:spcAft>
              <a:buNone/>
            </a:pPr>
            <a:r>
              <a:rPr lang="en-US">
                <a:solidFill>
                  <a:schemeClr val="dk1"/>
                </a:solidFill>
              </a:rPr>
              <a:t>MSE - Mean squared error</a:t>
            </a:r>
            <a:endParaRPr>
              <a:solidFill>
                <a:schemeClr val="dk1"/>
              </a:solidFill>
            </a:endParaRPr>
          </a:p>
          <a:p>
            <a:pPr indent="0" lvl="0" marL="0" rtl="0" algn="l">
              <a:spcBef>
                <a:spcPts val="0"/>
              </a:spcBef>
              <a:spcAft>
                <a:spcPts val="0"/>
              </a:spcAft>
              <a:buNone/>
            </a:pPr>
            <a:r>
              <a:rPr lang="en-US">
                <a:solidFill>
                  <a:schemeClr val="dk1"/>
                </a:solidFill>
              </a:rPr>
              <a:t>SSIM - </a:t>
            </a:r>
            <a:r>
              <a:rPr lang="en-US"/>
              <a:t>structural similarity index measure</a:t>
            </a:r>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15a1788e700_2_51"/>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lnSpc>
                <a:spcPct val="115000"/>
              </a:lnSpc>
              <a:spcBef>
                <a:spcPts val="0"/>
              </a:spcBef>
              <a:spcAft>
                <a:spcPts val="0"/>
              </a:spcAft>
              <a:buNone/>
            </a:pPr>
            <a:r>
              <a:rPr lang="en-US"/>
              <a:t>Image Distortion/Prediction</a:t>
            </a:r>
            <a:endParaRPr/>
          </a:p>
        </p:txBody>
      </p:sp>
      <p:sp>
        <p:nvSpPr>
          <p:cNvPr id="186" name="Google Shape;186;g15a1788e700_2_51"/>
          <p:cNvSpPr txBox="1"/>
          <p:nvPr>
            <p:ph idx="1" type="body"/>
          </p:nvPr>
        </p:nvSpPr>
        <p:spPr>
          <a:xfrm>
            <a:off x="457200" y="4436922"/>
            <a:ext cx="8229600" cy="1689300"/>
          </a:xfrm>
          <a:prstGeom prst="rect">
            <a:avLst/>
          </a:prstGeom>
        </p:spPr>
        <p:txBody>
          <a:bodyPr anchorCtr="0" anchor="t" bIns="45700" lIns="91425" spcFirstLastPara="1" rIns="91425" wrap="square" tIns="45700">
            <a:normAutofit fontScale="70000" lnSpcReduction="20000"/>
          </a:bodyPr>
          <a:lstStyle/>
          <a:p>
            <a:pPr indent="0" lvl="0" marL="0" rtl="0" algn="ctr">
              <a:spcBef>
                <a:spcPts val="360"/>
              </a:spcBef>
              <a:spcAft>
                <a:spcPts val="0"/>
              </a:spcAft>
              <a:buNone/>
            </a:pPr>
            <a:r>
              <a:rPr b="1" lang="en-US"/>
              <a:t>Original/</a:t>
            </a:r>
            <a:r>
              <a:rPr b="1" lang="en-US"/>
              <a:t>Distorted:</a:t>
            </a:r>
            <a:endParaRPr b="1"/>
          </a:p>
          <a:p>
            <a:pPr indent="0" lvl="0" marL="0" rtl="0" algn="ctr">
              <a:spcBef>
                <a:spcPts val="360"/>
              </a:spcBef>
              <a:spcAft>
                <a:spcPts val="0"/>
              </a:spcAft>
              <a:buNone/>
            </a:pPr>
            <a:r>
              <a:rPr lang="en-US"/>
              <a:t>PSNR: 62.3994; MSE: 0.2341; SSIM: 0.9996</a:t>
            </a:r>
            <a:endParaRPr/>
          </a:p>
          <a:p>
            <a:pPr indent="0" lvl="0" marL="0" rtl="0" algn="ctr">
              <a:spcBef>
                <a:spcPts val="360"/>
              </a:spcBef>
              <a:spcAft>
                <a:spcPts val="0"/>
              </a:spcAft>
              <a:buNone/>
            </a:pPr>
            <a:r>
              <a:t/>
            </a:r>
            <a:endParaRPr b="1"/>
          </a:p>
          <a:p>
            <a:pPr indent="0" lvl="0" marL="0" rtl="0" algn="ctr">
              <a:spcBef>
                <a:spcPts val="360"/>
              </a:spcBef>
              <a:spcAft>
                <a:spcPts val="0"/>
              </a:spcAft>
              <a:buNone/>
            </a:pPr>
            <a:r>
              <a:rPr b="1" lang="en-US"/>
              <a:t>Original/Predicted:</a:t>
            </a:r>
            <a:endParaRPr b="1"/>
          </a:p>
          <a:p>
            <a:pPr indent="0" lvl="0" marL="0" rtl="0" algn="ctr">
              <a:spcBef>
                <a:spcPts val="360"/>
              </a:spcBef>
              <a:spcAft>
                <a:spcPts val="0"/>
              </a:spcAft>
              <a:buNone/>
            </a:pPr>
            <a:r>
              <a:rPr lang="en-US"/>
              <a:t>PSNR: 59.2085; MSE: 0.1122; SSIM: 0.9997</a:t>
            </a:r>
            <a:endParaRPr/>
          </a:p>
        </p:txBody>
      </p:sp>
      <p:pic>
        <p:nvPicPr>
          <p:cNvPr id="187" name="Google Shape;187;g15a1788e700_2_51"/>
          <p:cNvPicPr preferRelativeResize="0"/>
          <p:nvPr/>
        </p:nvPicPr>
        <p:blipFill>
          <a:blip r:embed="rId3">
            <a:alphaModFix/>
          </a:blip>
          <a:stretch>
            <a:fillRect/>
          </a:stretch>
        </p:blipFill>
        <p:spPr>
          <a:xfrm>
            <a:off x="152400" y="2005277"/>
            <a:ext cx="8353425" cy="2209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15a1788e700_2_22"/>
          <p:cNvSpPr/>
          <p:nvPr/>
        </p:nvSpPr>
        <p:spPr>
          <a:xfrm>
            <a:off x="6463150" y="2680850"/>
            <a:ext cx="2514600" cy="3231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p>
        </p:txBody>
      </p:sp>
      <p:sp>
        <p:nvSpPr>
          <p:cNvPr id="194" name="Google Shape;194;g15a1788e700_2_22"/>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Autofocus Selection Example</a:t>
            </a:r>
            <a:endParaRPr/>
          </a:p>
        </p:txBody>
      </p:sp>
      <p:pic>
        <p:nvPicPr>
          <p:cNvPr id="195" name="Google Shape;195;g15a1788e700_2_22"/>
          <p:cNvPicPr preferRelativeResize="0"/>
          <p:nvPr/>
        </p:nvPicPr>
        <p:blipFill>
          <a:blip r:embed="rId3">
            <a:alphaModFix/>
          </a:blip>
          <a:stretch>
            <a:fillRect/>
          </a:stretch>
        </p:blipFill>
        <p:spPr>
          <a:xfrm>
            <a:off x="314825" y="2793549"/>
            <a:ext cx="2405525" cy="2984164"/>
          </a:xfrm>
          <a:prstGeom prst="rect">
            <a:avLst/>
          </a:prstGeom>
          <a:noFill/>
          <a:ln>
            <a:noFill/>
          </a:ln>
        </p:spPr>
      </p:pic>
      <p:pic>
        <p:nvPicPr>
          <p:cNvPr id="196" name="Google Shape;196;g15a1788e700_2_22"/>
          <p:cNvPicPr preferRelativeResize="0"/>
          <p:nvPr/>
        </p:nvPicPr>
        <p:blipFill>
          <a:blip r:embed="rId4">
            <a:alphaModFix/>
          </a:blip>
          <a:stretch>
            <a:fillRect/>
          </a:stretch>
        </p:blipFill>
        <p:spPr>
          <a:xfrm>
            <a:off x="3449833" y="2868988"/>
            <a:ext cx="2405517" cy="2833300"/>
          </a:xfrm>
          <a:prstGeom prst="rect">
            <a:avLst/>
          </a:prstGeom>
          <a:noFill/>
          <a:ln>
            <a:noFill/>
          </a:ln>
        </p:spPr>
      </p:pic>
      <p:pic>
        <p:nvPicPr>
          <p:cNvPr id="197" name="Google Shape;197;g15a1788e700_2_22"/>
          <p:cNvPicPr preferRelativeResize="0"/>
          <p:nvPr/>
        </p:nvPicPr>
        <p:blipFill>
          <a:blip r:embed="rId5">
            <a:alphaModFix/>
          </a:blip>
          <a:stretch>
            <a:fillRect/>
          </a:stretch>
        </p:blipFill>
        <p:spPr>
          <a:xfrm>
            <a:off x="6584850" y="2779966"/>
            <a:ext cx="2254350" cy="3011335"/>
          </a:xfrm>
          <a:prstGeom prst="rect">
            <a:avLst/>
          </a:prstGeom>
          <a:noFill/>
          <a:ln>
            <a:noFill/>
          </a:ln>
        </p:spPr>
      </p:pic>
      <p:sp>
        <p:nvSpPr>
          <p:cNvPr id="198" name="Google Shape;198;g15a1788e700_2_22"/>
          <p:cNvSpPr/>
          <p:nvPr/>
        </p:nvSpPr>
        <p:spPr>
          <a:xfrm>
            <a:off x="2868975" y="4224850"/>
            <a:ext cx="432300" cy="2556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15a1788e700_2_22"/>
          <p:cNvSpPr/>
          <p:nvPr/>
        </p:nvSpPr>
        <p:spPr>
          <a:xfrm>
            <a:off x="6003950" y="4224850"/>
            <a:ext cx="432300" cy="2556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15a1788e700_2_22"/>
          <p:cNvSpPr txBox="1"/>
          <p:nvPr/>
        </p:nvSpPr>
        <p:spPr>
          <a:xfrm>
            <a:off x="311725" y="5839700"/>
            <a:ext cx="2405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800"/>
              <a:t>Stride 1 (0॰)</a:t>
            </a:r>
            <a:endParaRPr b="1" sz="1800"/>
          </a:p>
        </p:txBody>
      </p:sp>
      <p:sp>
        <p:nvSpPr>
          <p:cNvPr id="201" name="Google Shape;201;g15a1788e700_2_22"/>
          <p:cNvSpPr txBox="1"/>
          <p:nvPr/>
        </p:nvSpPr>
        <p:spPr>
          <a:xfrm>
            <a:off x="3449888" y="5839700"/>
            <a:ext cx="2405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800"/>
              <a:t>Stride 2 </a:t>
            </a:r>
            <a:r>
              <a:rPr b="1" lang="en-US" sz="1800">
                <a:solidFill>
                  <a:schemeClr val="dk1"/>
                </a:solidFill>
              </a:rPr>
              <a:t> (120॰)</a:t>
            </a:r>
            <a:endParaRPr b="1" sz="1800"/>
          </a:p>
        </p:txBody>
      </p:sp>
      <p:sp>
        <p:nvSpPr>
          <p:cNvPr id="202" name="Google Shape;202;g15a1788e700_2_22"/>
          <p:cNvSpPr txBox="1"/>
          <p:nvPr/>
        </p:nvSpPr>
        <p:spPr>
          <a:xfrm>
            <a:off x="6509325" y="5839700"/>
            <a:ext cx="2405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800"/>
              <a:t>Stride 3</a:t>
            </a:r>
            <a:r>
              <a:rPr b="1" lang="en-US" sz="1800">
                <a:solidFill>
                  <a:schemeClr val="dk1"/>
                </a:solidFill>
              </a:rPr>
              <a:t> (240॰)</a:t>
            </a:r>
            <a:endParaRPr b="1" sz="1800"/>
          </a:p>
        </p:txBody>
      </p:sp>
      <p:sp>
        <p:nvSpPr>
          <p:cNvPr id="203" name="Google Shape;203;g15a1788e700_2_22"/>
          <p:cNvSpPr/>
          <p:nvPr/>
        </p:nvSpPr>
        <p:spPr>
          <a:xfrm flipH="1">
            <a:off x="1392450" y="2100838"/>
            <a:ext cx="6359100" cy="520200"/>
          </a:xfrm>
          <a:prstGeom prst="uturnArrow">
            <a:avLst>
              <a:gd fmla="val 25000" name="adj1"/>
              <a:gd fmla="val 25000" name="adj2"/>
              <a:gd fmla="val 25000" name="adj3"/>
              <a:gd fmla="val 43750" name="adj4"/>
              <a:gd fmla="val 75000" name="adj5"/>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g15a1788e700_2_22"/>
          <p:cNvSpPr txBox="1"/>
          <p:nvPr/>
        </p:nvSpPr>
        <p:spPr>
          <a:xfrm>
            <a:off x="3626425" y="1681000"/>
            <a:ext cx="17457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2000">
                <a:solidFill>
                  <a:srgbClr val="4A86E8"/>
                </a:solidFill>
              </a:rPr>
              <a:t>Step 2</a:t>
            </a:r>
            <a:endParaRPr b="1" sz="2000">
              <a:solidFill>
                <a:srgbClr val="4A86E8"/>
              </a:solidFill>
            </a:endParaRPr>
          </a:p>
        </p:txBody>
      </p:sp>
      <p:sp>
        <p:nvSpPr>
          <p:cNvPr id="205" name="Google Shape;205;g15a1788e700_2_22"/>
          <p:cNvSpPr txBox="1"/>
          <p:nvPr/>
        </p:nvSpPr>
        <p:spPr>
          <a:xfrm>
            <a:off x="2720325" y="3824650"/>
            <a:ext cx="72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t>Step 1</a:t>
            </a:r>
            <a:endParaRPr b="1"/>
          </a:p>
        </p:txBody>
      </p:sp>
      <p:sp>
        <p:nvSpPr>
          <p:cNvPr id="206" name="Google Shape;206;g15a1788e700_2_22"/>
          <p:cNvSpPr txBox="1"/>
          <p:nvPr/>
        </p:nvSpPr>
        <p:spPr>
          <a:xfrm>
            <a:off x="5779100" y="3824650"/>
            <a:ext cx="72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t>Step 1</a:t>
            </a:r>
            <a:endParaRPr b="1"/>
          </a:p>
        </p:txBody>
      </p:sp>
      <p:sp>
        <p:nvSpPr>
          <p:cNvPr id="207" name="Google Shape;207;g15a1788e700_2_22"/>
          <p:cNvSpPr txBox="1"/>
          <p:nvPr/>
        </p:nvSpPr>
        <p:spPr>
          <a:xfrm>
            <a:off x="8248150" y="2331375"/>
            <a:ext cx="72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FF0000"/>
                </a:solidFill>
              </a:rPr>
              <a:t>Step 3</a:t>
            </a:r>
            <a:endParaRPr b="1">
              <a:solidFill>
                <a:srgbClr val="FF0000"/>
              </a:solidFill>
            </a:endParaRPr>
          </a:p>
        </p:txBody>
      </p:sp>
      <p:sp>
        <p:nvSpPr>
          <p:cNvPr id="208" name="Google Shape;208;g15a1788e700_2_22"/>
          <p:cNvSpPr txBox="1"/>
          <p:nvPr/>
        </p:nvSpPr>
        <p:spPr>
          <a:xfrm>
            <a:off x="207800" y="6363375"/>
            <a:ext cx="527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Next i</a:t>
            </a:r>
            <a:r>
              <a:rPr lang="en-US"/>
              <a:t>teration</a:t>
            </a:r>
            <a:r>
              <a:rPr lang="en-US"/>
              <a:t> optimizes step 2 to best stride frame </a:t>
            </a:r>
            <a:r>
              <a:rPr lang="en-US">
                <a:solidFill>
                  <a:schemeClr val="dk1"/>
                </a:solidFill>
              </a:rPr>
              <a:t>reset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8"/>
          <p:cNvSpPr txBox="1"/>
          <p:nvPr>
            <p:ph type="title"/>
          </p:nvPr>
        </p:nvSpPr>
        <p:spPr>
          <a:xfrm>
            <a:off x="457200" y="896777"/>
            <a:ext cx="8229600" cy="8037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Arial"/>
              <a:buNone/>
            </a:pPr>
            <a:r>
              <a:rPr lang="en-US"/>
              <a:t>Execution &amp; Validation Plan </a:t>
            </a:r>
            <a:br>
              <a:rPr lang="en-US"/>
            </a:br>
            <a:endParaRPr/>
          </a:p>
        </p:txBody>
      </p:sp>
      <p:pic>
        <p:nvPicPr>
          <p:cNvPr id="214" name="Google Shape;214;p8"/>
          <p:cNvPicPr preferRelativeResize="0"/>
          <p:nvPr/>
        </p:nvPicPr>
        <p:blipFill>
          <a:blip r:embed="rId3">
            <a:alphaModFix/>
          </a:blip>
          <a:stretch>
            <a:fillRect/>
          </a:stretch>
        </p:blipFill>
        <p:spPr>
          <a:xfrm>
            <a:off x="1565650" y="1700477"/>
            <a:ext cx="6012678" cy="485272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15e0b66ad95_0_3"/>
          <p:cNvSpPr txBox="1"/>
          <p:nvPr>
            <p:ph idx="1" type="body"/>
          </p:nvPr>
        </p:nvSpPr>
        <p:spPr>
          <a:xfrm>
            <a:off x="457200" y="1390495"/>
            <a:ext cx="8229600" cy="4077000"/>
          </a:xfrm>
          <a:prstGeom prst="rect">
            <a:avLst/>
          </a:prstGeom>
          <a:noFill/>
          <a:ln>
            <a:noFill/>
          </a:ln>
        </p:spPr>
        <p:txBody>
          <a:bodyPr anchorCtr="0" anchor="t" bIns="45700" lIns="91425" spcFirstLastPara="1" rIns="91425" wrap="square" tIns="45700">
            <a:normAutofit lnSpcReduction="10000"/>
          </a:bodyPr>
          <a:lstStyle/>
          <a:p>
            <a:pPr indent="0" lvl="0" marL="0" rtl="0" algn="l">
              <a:spcBef>
                <a:spcPts val="360"/>
              </a:spcBef>
              <a:spcAft>
                <a:spcPts val="0"/>
              </a:spcAft>
              <a:buClr>
                <a:schemeClr val="dk1"/>
              </a:buClr>
              <a:buSzPts val="3200"/>
              <a:buNone/>
            </a:pPr>
            <a:r>
              <a:t/>
            </a:r>
            <a:endParaRPr b="1"/>
          </a:p>
          <a:p>
            <a:pPr indent="0" lvl="0" marL="0" rtl="0" algn="l">
              <a:spcBef>
                <a:spcPts val="360"/>
              </a:spcBef>
              <a:spcAft>
                <a:spcPts val="0"/>
              </a:spcAft>
              <a:buClr>
                <a:schemeClr val="dk1"/>
              </a:buClr>
              <a:buSzPts val="3200"/>
              <a:buNone/>
            </a:pPr>
            <a:r>
              <a:t/>
            </a:r>
            <a:endParaRPr b="1"/>
          </a:p>
          <a:p>
            <a:pPr indent="0" lvl="0" marL="0" marR="0" rtl="0" algn="ctr">
              <a:lnSpc>
                <a:spcPct val="100000"/>
              </a:lnSpc>
              <a:spcBef>
                <a:spcPts val="0"/>
              </a:spcBef>
              <a:spcAft>
                <a:spcPts val="0"/>
              </a:spcAft>
              <a:buClr>
                <a:schemeClr val="dk1"/>
              </a:buClr>
              <a:buSzPts val="4000"/>
              <a:buNone/>
            </a:pPr>
            <a:r>
              <a:rPr b="1" lang="en-US" sz="7200"/>
              <a:t>Thank You</a:t>
            </a:r>
            <a:endParaRPr b="1" sz="7200"/>
          </a:p>
          <a:p>
            <a:pPr indent="0" lvl="0" marL="0" marR="0" rtl="0" algn="ctr">
              <a:lnSpc>
                <a:spcPct val="100000"/>
              </a:lnSpc>
              <a:spcBef>
                <a:spcPts val="0"/>
              </a:spcBef>
              <a:spcAft>
                <a:spcPts val="0"/>
              </a:spcAft>
              <a:buClr>
                <a:schemeClr val="dk1"/>
              </a:buClr>
              <a:buSzPts val="4000"/>
              <a:buFont typeface="Arial"/>
              <a:buNone/>
            </a:pPr>
            <a:r>
              <a:t/>
            </a:r>
            <a:endParaRPr b="1" sz="7200"/>
          </a:p>
          <a:p>
            <a:pPr indent="0" lvl="0" marL="0" rtl="0" algn="ctr">
              <a:spcBef>
                <a:spcPts val="0"/>
              </a:spcBef>
              <a:spcAft>
                <a:spcPts val="0"/>
              </a:spcAft>
              <a:buClr>
                <a:schemeClr val="dk1"/>
              </a:buClr>
              <a:buSzPts val="4000"/>
              <a:buFont typeface="Arial"/>
              <a:buNone/>
            </a:pPr>
            <a:r>
              <a:rPr b="1" lang="en-US" sz="7200"/>
              <a:t>Questions?</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g15a1788e700_0_36"/>
          <p:cNvSpPr txBox="1"/>
          <p:nvPr>
            <p:ph type="title"/>
          </p:nvPr>
        </p:nvSpPr>
        <p:spPr>
          <a:xfrm>
            <a:off x="457200" y="1049177"/>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200"/>
              <a:buFont typeface="Arial"/>
              <a:buNone/>
            </a:pPr>
            <a:r>
              <a:rPr lang="en-US"/>
              <a:t>Project Summary</a:t>
            </a:r>
            <a:endParaRPr/>
          </a:p>
        </p:txBody>
      </p:sp>
      <p:sp>
        <p:nvSpPr>
          <p:cNvPr id="66" name="Google Shape;66;g15a1788e700_0_36"/>
          <p:cNvSpPr txBox="1"/>
          <p:nvPr>
            <p:ph idx="1" type="body"/>
          </p:nvPr>
        </p:nvSpPr>
        <p:spPr>
          <a:xfrm>
            <a:off x="72300" y="1852875"/>
            <a:ext cx="4499700" cy="4163700"/>
          </a:xfrm>
          <a:prstGeom prst="rect">
            <a:avLst/>
          </a:prstGeom>
          <a:noFill/>
          <a:ln>
            <a:noFill/>
          </a:ln>
        </p:spPr>
        <p:txBody>
          <a:bodyPr anchorCtr="0" anchor="t" bIns="45700" lIns="91425" spcFirstLastPara="1" rIns="91425" wrap="square" tIns="45700">
            <a:normAutofit fontScale="92500" lnSpcReduction="10000"/>
          </a:bodyPr>
          <a:lstStyle/>
          <a:p>
            <a:pPr indent="-381317" lvl="0" marL="342900" rtl="0" algn="l">
              <a:spcBef>
                <a:spcPts val="0"/>
              </a:spcBef>
              <a:spcAft>
                <a:spcPts val="0"/>
              </a:spcAft>
              <a:buSzPct val="96296"/>
              <a:buChar char="•"/>
            </a:pPr>
            <a:r>
              <a:rPr lang="en-US" sz="2700"/>
              <a:t>Telescope focusing &amp; image processing automation</a:t>
            </a:r>
            <a:endParaRPr/>
          </a:p>
          <a:p>
            <a:pPr indent="-228600" lvl="0" marL="457200" rtl="0" algn="l">
              <a:lnSpc>
                <a:spcPct val="80000"/>
              </a:lnSpc>
              <a:spcBef>
                <a:spcPts val="0"/>
              </a:spcBef>
              <a:spcAft>
                <a:spcPts val="0"/>
              </a:spcAft>
              <a:buClr>
                <a:schemeClr val="dk1"/>
              </a:buClr>
              <a:buSzPct val="100000"/>
              <a:buNone/>
            </a:pPr>
            <a:r>
              <a:t/>
            </a:r>
            <a:endParaRPr sz="2600"/>
          </a:p>
          <a:p>
            <a:pPr indent="0" lvl="0" marL="0" rtl="0" algn="l">
              <a:spcBef>
                <a:spcPts val="0"/>
              </a:spcBef>
              <a:spcAft>
                <a:spcPts val="0"/>
              </a:spcAft>
              <a:buNone/>
            </a:pPr>
            <a:r>
              <a:rPr b="1" i="1" lang="en-US" sz="2700"/>
              <a:t>Product Will:</a:t>
            </a:r>
            <a:endParaRPr b="1" i="1" sz="2700"/>
          </a:p>
          <a:p>
            <a:pPr indent="-387191" lvl="0" marL="457200" rtl="0" algn="l">
              <a:spcBef>
                <a:spcPts val="0"/>
              </a:spcBef>
              <a:spcAft>
                <a:spcPts val="0"/>
              </a:spcAft>
              <a:buSzPct val="100000"/>
              <a:buChar char="•"/>
            </a:pPr>
            <a:r>
              <a:rPr lang="en-US" sz="2700"/>
              <a:t>Stream current images to dev board using an imager</a:t>
            </a:r>
            <a:endParaRPr sz="2700"/>
          </a:p>
          <a:p>
            <a:pPr indent="-387191" lvl="0" marL="457200" rtl="0" algn="l">
              <a:spcBef>
                <a:spcPts val="0"/>
              </a:spcBef>
              <a:spcAft>
                <a:spcPts val="0"/>
              </a:spcAft>
              <a:buSzPct val="100000"/>
              <a:buChar char="•"/>
            </a:pPr>
            <a:r>
              <a:rPr lang="en-US" sz="2700"/>
              <a:t>Autofocus using a stepper motor interface</a:t>
            </a:r>
            <a:endParaRPr sz="2700"/>
          </a:p>
          <a:p>
            <a:pPr indent="-387191" lvl="0" marL="457200" rtl="0" algn="l">
              <a:spcBef>
                <a:spcPts val="0"/>
              </a:spcBef>
              <a:spcAft>
                <a:spcPts val="0"/>
              </a:spcAft>
              <a:buSzPct val="100000"/>
              <a:buChar char="•"/>
            </a:pPr>
            <a:r>
              <a:rPr lang="en-US" sz="2700"/>
              <a:t>Display focused image post processing through a GUI</a:t>
            </a:r>
            <a:endParaRPr sz="2600"/>
          </a:p>
        </p:txBody>
      </p:sp>
      <p:pic>
        <p:nvPicPr>
          <p:cNvPr id="67" name="Google Shape;67;g15a1788e700_0_36"/>
          <p:cNvPicPr preferRelativeResize="0"/>
          <p:nvPr/>
        </p:nvPicPr>
        <p:blipFill>
          <a:blip r:embed="rId3">
            <a:alphaModFix/>
          </a:blip>
          <a:stretch>
            <a:fillRect/>
          </a:stretch>
        </p:blipFill>
        <p:spPr>
          <a:xfrm>
            <a:off x="4572000" y="2896328"/>
            <a:ext cx="4499700" cy="207678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g15a1788e700_0_87"/>
          <p:cNvPicPr preferRelativeResize="0"/>
          <p:nvPr/>
        </p:nvPicPr>
        <p:blipFill rotWithShape="1">
          <a:blip r:embed="rId3">
            <a:alphaModFix/>
          </a:blip>
          <a:srcRect b="0" l="0" r="0" t="0"/>
          <a:stretch/>
        </p:blipFill>
        <p:spPr>
          <a:xfrm>
            <a:off x="1173624" y="1852863"/>
            <a:ext cx="6796750" cy="4425624"/>
          </a:xfrm>
          <a:prstGeom prst="rect">
            <a:avLst/>
          </a:prstGeom>
          <a:noFill/>
          <a:ln cap="flat" cmpd="sng" w="9525">
            <a:solidFill>
              <a:schemeClr val="dk1"/>
            </a:solidFill>
            <a:prstDash val="solid"/>
            <a:round/>
            <a:headEnd len="sm" w="sm" type="none"/>
            <a:tailEnd len="sm" w="sm" type="none"/>
          </a:ln>
        </p:spPr>
      </p:pic>
      <p:sp>
        <p:nvSpPr>
          <p:cNvPr id="73" name="Google Shape;73;g15a1788e700_0_87"/>
          <p:cNvSpPr txBox="1"/>
          <p:nvPr>
            <p:ph type="title"/>
          </p:nvPr>
        </p:nvSpPr>
        <p:spPr>
          <a:xfrm>
            <a:off x="457200" y="1049177"/>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200"/>
              <a:buFont typeface="Arial"/>
              <a:buNone/>
            </a:pPr>
            <a:r>
              <a:rPr lang="en-US"/>
              <a:t>Project/Subsystem Overview </a:t>
            </a:r>
            <a:endParaRPr>
              <a:solidFill>
                <a:srgbClr val="FF0000"/>
              </a:solidFill>
            </a:endParaRPr>
          </a:p>
        </p:txBody>
      </p:sp>
      <p:cxnSp>
        <p:nvCxnSpPr>
          <p:cNvPr id="74" name="Google Shape;74;g15a1788e700_0_87"/>
          <p:cNvCxnSpPr/>
          <p:nvPr/>
        </p:nvCxnSpPr>
        <p:spPr>
          <a:xfrm flipH="1" rot="10800000">
            <a:off x="2020125" y="3659975"/>
            <a:ext cx="900" cy="1203600"/>
          </a:xfrm>
          <a:prstGeom prst="straightConnector1">
            <a:avLst/>
          </a:prstGeom>
          <a:noFill/>
          <a:ln cap="flat" cmpd="sng" w="9525">
            <a:solidFill>
              <a:schemeClr val="dk1"/>
            </a:solidFill>
            <a:prstDash val="solid"/>
            <a:round/>
            <a:headEnd len="med" w="med" type="none"/>
            <a:tailEnd len="med" w="med" type="none"/>
          </a:ln>
        </p:spPr>
      </p:cxnSp>
      <p:cxnSp>
        <p:nvCxnSpPr>
          <p:cNvPr id="75" name="Google Shape;75;g15a1788e700_0_87"/>
          <p:cNvCxnSpPr/>
          <p:nvPr/>
        </p:nvCxnSpPr>
        <p:spPr>
          <a:xfrm flipH="1" rot="10800000">
            <a:off x="1498875" y="2754127"/>
            <a:ext cx="5400" cy="2439000"/>
          </a:xfrm>
          <a:prstGeom prst="straightConnector1">
            <a:avLst/>
          </a:prstGeom>
          <a:noFill/>
          <a:ln cap="flat" cmpd="sng" w="9525">
            <a:solidFill>
              <a:schemeClr val="dk1"/>
            </a:solidFill>
            <a:prstDash val="solid"/>
            <a:round/>
            <a:headEnd len="med" w="med" type="none"/>
            <a:tailEnd len="med" w="med" type="none"/>
          </a:ln>
        </p:spPr>
      </p:cxnSp>
      <p:cxnSp>
        <p:nvCxnSpPr>
          <p:cNvPr id="76" name="Google Shape;76;g15a1788e700_0_87"/>
          <p:cNvCxnSpPr/>
          <p:nvPr/>
        </p:nvCxnSpPr>
        <p:spPr>
          <a:xfrm>
            <a:off x="2659575" y="4102538"/>
            <a:ext cx="1202400" cy="0"/>
          </a:xfrm>
          <a:prstGeom prst="straightConnector1">
            <a:avLst/>
          </a:prstGeom>
          <a:noFill/>
          <a:ln cap="flat" cmpd="sng" w="9525">
            <a:solidFill>
              <a:schemeClr val="dk1"/>
            </a:solidFill>
            <a:prstDash val="solid"/>
            <a:round/>
            <a:headEnd len="med" w="med" type="none"/>
            <a:tailEnd len="med" w="med" type="none"/>
          </a:ln>
        </p:spPr>
      </p:cxnSp>
      <p:cxnSp>
        <p:nvCxnSpPr>
          <p:cNvPr id="77" name="Google Shape;77;g15a1788e700_0_87"/>
          <p:cNvCxnSpPr/>
          <p:nvPr/>
        </p:nvCxnSpPr>
        <p:spPr>
          <a:xfrm rot="10800000">
            <a:off x="2656875" y="4102550"/>
            <a:ext cx="2700" cy="741600"/>
          </a:xfrm>
          <a:prstGeom prst="straightConnector1">
            <a:avLst/>
          </a:prstGeom>
          <a:noFill/>
          <a:ln cap="flat" cmpd="sng" w="9525">
            <a:solidFill>
              <a:schemeClr val="dk1"/>
            </a:solidFill>
            <a:prstDash val="solid"/>
            <a:round/>
            <a:headEnd len="med" w="med" type="none"/>
            <a:tailEnd len="med" w="med" type="none"/>
          </a:ln>
        </p:spPr>
      </p:cxnSp>
      <p:cxnSp>
        <p:nvCxnSpPr>
          <p:cNvPr id="78" name="Google Shape;78;g15a1788e700_0_87"/>
          <p:cNvCxnSpPr/>
          <p:nvPr/>
        </p:nvCxnSpPr>
        <p:spPr>
          <a:xfrm flipH="1">
            <a:off x="1504500" y="2754025"/>
            <a:ext cx="2454600" cy="4800"/>
          </a:xfrm>
          <a:prstGeom prst="straightConnector1">
            <a:avLst/>
          </a:prstGeom>
          <a:noFill/>
          <a:ln cap="flat" cmpd="sng" w="9525">
            <a:solidFill>
              <a:schemeClr val="dk1"/>
            </a:solidFill>
            <a:prstDash val="solid"/>
            <a:round/>
            <a:headEnd len="med" w="med" type="none"/>
            <a:tailEnd len="med" w="med" type="none"/>
          </a:ln>
        </p:spPr>
      </p:cxnSp>
      <p:cxnSp>
        <p:nvCxnSpPr>
          <p:cNvPr id="79" name="Google Shape;79;g15a1788e700_0_87"/>
          <p:cNvCxnSpPr/>
          <p:nvPr/>
        </p:nvCxnSpPr>
        <p:spPr>
          <a:xfrm flipH="1">
            <a:off x="1492275" y="5193125"/>
            <a:ext cx="91200" cy="1500"/>
          </a:xfrm>
          <a:prstGeom prst="straightConnector1">
            <a:avLst/>
          </a:prstGeom>
          <a:noFill/>
          <a:ln cap="flat" cmpd="sng" w="9525">
            <a:solidFill>
              <a:schemeClr val="dk1"/>
            </a:solidFill>
            <a:prstDash val="solid"/>
            <a:round/>
            <a:headEnd len="med" w="med" type="none"/>
            <a:tailEnd len="med" w="med" type="none"/>
          </a:ln>
        </p:spPr>
      </p:cxnSp>
      <p:sp>
        <p:nvSpPr>
          <p:cNvPr id="80" name="Google Shape;80;g15a1788e700_0_87"/>
          <p:cNvSpPr/>
          <p:nvPr/>
        </p:nvSpPr>
        <p:spPr>
          <a:xfrm>
            <a:off x="1454125" y="2920400"/>
            <a:ext cx="1513200" cy="741600"/>
          </a:xfrm>
          <a:prstGeom prst="rect">
            <a:avLst/>
          </a:prstGeom>
          <a:no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p>
        </p:txBody>
      </p:sp>
      <p:sp>
        <p:nvSpPr>
          <p:cNvPr id="81" name="Google Shape;81;g15a1788e700_0_87"/>
          <p:cNvSpPr/>
          <p:nvPr/>
        </p:nvSpPr>
        <p:spPr>
          <a:xfrm>
            <a:off x="6067150" y="2463625"/>
            <a:ext cx="1591800" cy="741600"/>
          </a:xfrm>
          <a:prstGeom prst="rect">
            <a:avLst/>
          </a:prstGeom>
          <a:no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p>
        </p:txBody>
      </p:sp>
      <p:sp>
        <p:nvSpPr>
          <p:cNvPr id="82" name="Google Shape;82;g15a1788e700_0_87"/>
          <p:cNvSpPr/>
          <p:nvPr/>
        </p:nvSpPr>
        <p:spPr>
          <a:xfrm>
            <a:off x="1504500" y="4251650"/>
            <a:ext cx="3911700" cy="17097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g15a1788e700_0_87"/>
          <p:cNvSpPr/>
          <p:nvPr/>
        </p:nvSpPr>
        <p:spPr>
          <a:xfrm>
            <a:off x="3890775" y="2439800"/>
            <a:ext cx="1513200" cy="741600"/>
          </a:xfrm>
          <a:prstGeom prst="rect">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g15a1788e700_0_87"/>
          <p:cNvSpPr/>
          <p:nvPr/>
        </p:nvSpPr>
        <p:spPr>
          <a:xfrm>
            <a:off x="3812175" y="3523850"/>
            <a:ext cx="1591800" cy="578700"/>
          </a:xfrm>
          <a:prstGeom prst="rect">
            <a:avLst/>
          </a:prstGeom>
          <a:noFill/>
          <a:ln cap="flat" cmpd="sng" w="285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85" name="Google Shape;85;g15a1788e700_0_87"/>
          <p:cNvGraphicFramePr/>
          <p:nvPr/>
        </p:nvGraphicFramePr>
        <p:xfrm>
          <a:off x="7816150" y="211350"/>
          <a:ext cx="3000000" cy="3000000"/>
        </p:xfrm>
        <a:graphic>
          <a:graphicData uri="http://schemas.openxmlformats.org/drawingml/2006/table">
            <a:tbl>
              <a:tblPr>
                <a:noFill/>
                <a:tableStyleId>{9ACE8E7F-CC70-4334-9503-5CA6CE8E80D7}</a:tableStyleId>
              </a:tblPr>
              <a:tblGrid>
                <a:gridCol w="812000"/>
                <a:gridCol w="390400"/>
              </a:tblGrid>
              <a:tr h="327600">
                <a:tc>
                  <a:txBody>
                    <a:bodyPr/>
                    <a:lstStyle/>
                    <a:p>
                      <a:pPr indent="0" lvl="0" marL="0" rtl="0" algn="l">
                        <a:lnSpc>
                          <a:spcPct val="115000"/>
                        </a:lnSpc>
                        <a:spcBef>
                          <a:spcPts val="0"/>
                        </a:spcBef>
                        <a:spcAft>
                          <a:spcPts val="0"/>
                        </a:spcAft>
                        <a:buNone/>
                      </a:pPr>
                      <a:r>
                        <a:rPr lang="en-US" sz="1000"/>
                        <a:t>Albin</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74EA7"/>
                    </a:solidFill>
                  </a:tcPr>
                </a:tc>
              </a:tr>
              <a:tr h="327600">
                <a:tc>
                  <a:txBody>
                    <a:bodyPr/>
                    <a:lstStyle/>
                    <a:p>
                      <a:pPr indent="0" lvl="0" marL="0" rtl="0" algn="l">
                        <a:lnSpc>
                          <a:spcPct val="115000"/>
                        </a:lnSpc>
                        <a:spcBef>
                          <a:spcPts val="0"/>
                        </a:spcBef>
                        <a:spcAft>
                          <a:spcPts val="0"/>
                        </a:spcAft>
                        <a:buNone/>
                      </a:pPr>
                      <a:r>
                        <a:rPr lang="en-US" sz="1000"/>
                        <a:t>Alonna</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9900"/>
                    </a:solidFill>
                  </a:tcPr>
                </a:tc>
              </a:tr>
              <a:tr h="327600">
                <a:tc>
                  <a:txBody>
                    <a:bodyPr/>
                    <a:lstStyle/>
                    <a:p>
                      <a:pPr indent="0" lvl="0" marL="0" rtl="0" algn="l">
                        <a:lnSpc>
                          <a:spcPct val="115000"/>
                        </a:lnSpc>
                        <a:spcBef>
                          <a:spcPts val="0"/>
                        </a:spcBef>
                        <a:spcAft>
                          <a:spcPts val="0"/>
                        </a:spcAft>
                        <a:buNone/>
                      </a:pPr>
                      <a:r>
                        <a:rPr lang="en-US" sz="1000"/>
                        <a:t>Camille</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0000"/>
                    </a:solidFill>
                  </a:tcPr>
                </a:tc>
              </a:tr>
              <a:tr h="327600">
                <a:tc>
                  <a:txBody>
                    <a:bodyPr/>
                    <a:lstStyle/>
                    <a:p>
                      <a:pPr indent="0" lvl="0" marL="0" rtl="0" algn="l">
                        <a:lnSpc>
                          <a:spcPct val="115000"/>
                        </a:lnSpc>
                        <a:spcBef>
                          <a:spcPts val="0"/>
                        </a:spcBef>
                        <a:spcAft>
                          <a:spcPts val="0"/>
                        </a:spcAft>
                        <a:buNone/>
                      </a:pPr>
                      <a:r>
                        <a:rPr lang="en-US" sz="1000"/>
                        <a:t>Joseph</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5"/>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200"/>
              <a:buFont typeface="Arial"/>
              <a:buNone/>
            </a:pPr>
            <a:r>
              <a:rPr lang="en-US"/>
              <a:t>Project Timeline </a:t>
            </a:r>
            <a:endParaRPr/>
          </a:p>
        </p:txBody>
      </p:sp>
      <p:sp>
        <p:nvSpPr>
          <p:cNvPr id="91" name="Google Shape;91;p5"/>
          <p:cNvSpPr txBox="1"/>
          <p:nvPr/>
        </p:nvSpPr>
        <p:spPr>
          <a:xfrm>
            <a:off x="2152073" y="4374760"/>
            <a:ext cx="41682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2" name="Google Shape;92;p5"/>
          <p:cNvSpPr txBox="1"/>
          <p:nvPr/>
        </p:nvSpPr>
        <p:spPr>
          <a:xfrm>
            <a:off x="341745" y="1705986"/>
            <a:ext cx="90885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aphicFrame>
        <p:nvGraphicFramePr>
          <p:cNvPr id="93" name="Google Shape;93;p5"/>
          <p:cNvGraphicFramePr/>
          <p:nvPr/>
        </p:nvGraphicFramePr>
        <p:xfrm>
          <a:off x="306422" y="2384579"/>
          <a:ext cx="3000000" cy="3000000"/>
        </p:xfrm>
        <a:graphic>
          <a:graphicData uri="http://schemas.openxmlformats.org/drawingml/2006/table">
            <a:tbl>
              <a:tblPr>
                <a:noFill/>
                <a:tableStyleId>{9ACE8E7F-CC70-4334-9503-5CA6CE8E80D7}</a:tableStyleId>
              </a:tblPr>
              <a:tblGrid>
                <a:gridCol w="1082550"/>
                <a:gridCol w="1078400"/>
                <a:gridCol w="1080450"/>
                <a:gridCol w="1080450"/>
                <a:gridCol w="1088800"/>
                <a:gridCol w="1137425"/>
                <a:gridCol w="1027600"/>
                <a:gridCol w="955475"/>
              </a:tblGrid>
              <a:tr h="2088825">
                <a:tc>
                  <a:txBody>
                    <a:bodyPr/>
                    <a:lstStyle/>
                    <a:p>
                      <a:pPr indent="0" lvl="0" marL="0" marR="0" rtl="0" algn="ctr">
                        <a:spcBef>
                          <a:spcPts val="0"/>
                        </a:spcBef>
                        <a:spcAft>
                          <a:spcPts val="0"/>
                        </a:spcAft>
                        <a:buNone/>
                      </a:pPr>
                      <a:r>
                        <a:rPr lang="en-US" sz="1000" u="none" cap="none" strike="noStrike"/>
                        <a:t>Subsystem Designs and Testing</a:t>
                      </a:r>
                      <a:endParaRPr sz="1000"/>
                    </a:p>
                    <a:p>
                      <a:pPr indent="0" lvl="0" marL="0" marR="0" rtl="0" algn="ctr">
                        <a:spcBef>
                          <a:spcPts val="0"/>
                        </a:spcBef>
                        <a:spcAft>
                          <a:spcPts val="0"/>
                        </a:spcAft>
                        <a:buNone/>
                      </a:pPr>
                      <a:r>
                        <a:t/>
                      </a:r>
                      <a:endParaRPr sz="1000"/>
                    </a:p>
                    <a:p>
                      <a:pPr indent="0" lvl="0" marL="0" marR="0" rtl="0" algn="ctr">
                        <a:spcBef>
                          <a:spcPts val="0"/>
                        </a:spcBef>
                        <a:spcAft>
                          <a:spcPts val="0"/>
                        </a:spcAft>
                        <a:buNone/>
                      </a:pPr>
                      <a:r>
                        <a:rPr b="1" lang="en-US" sz="1000" u="none" cap="none" strike="noStrike"/>
                        <a:t>(completed </a:t>
                      </a:r>
                      <a:r>
                        <a:rPr b="1" lang="en-US" sz="1000"/>
                        <a:t>4</a:t>
                      </a:r>
                      <a:r>
                        <a:rPr b="1" lang="en-US" sz="1000" u="none" cap="none" strike="noStrike"/>
                        <a:t>/</a:t>
                      </a:r>
                      <a:r>
                        <a:rPr b="1" lang="en-US" sz="1000"/>
                        <a:t>2</a:t>
                      </a:r>
                      <a:r>
                        <a:rPr b="1" lang="en-US" sz="1000" u="none" cap="none" strike="noStrike"/>
                        <a:t>1)</a:t>
                      </a:r>
                      <a:endParaRPr b="1" sz="1000" u="none" cap="none" strike="noStrike"/>
                    </a:p>
                  </a:txBody>
                  <a:tcPr marT="45675" marB="45675" marR="91425" marL="914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B050">
                        <a:alpha val="49800"/>
                      </a:srgbClr>
                    </a:solidFill>
                  </a:tcPr>
                </a:tc>
                <a:tc>
                  <a:txBody>
                    <a:bodyPr/>
                    <a:lstStyle/>
                    <a:p>
                      <a:pPr indent="0" lvl="0" marL="0" marR="0" rtl="0" algn="ctr">
                        <a:lnSpc>
                          <a:spcPct val="100000"/>
                        </a:lnSpc>
                        <a:spcBef>
                          <a:spcPts val="0"/>
                        </a:spcBef>
                        <a:spcAft>
                          <a:spcPts val="0"/>
                        </a:spcAft>
                        <a:buNone/>
                      </a:pPr>
                      <a:r>
                        <a:rPr lang="en-US" sz="1000"/>
                        <a:t>Integration of Motors, Autofocusing Program, and Imager Subsystems </a:t>
                      </a:r>
                      <a:endParaRPr sz="1000"/>
                    </a:p>
                    <a:p>
                      <a:pPr indent="0" lvl="0" marL="0" rtl="0" algn="ctr">
                        <a:spcBef>
                          <a:spcPts val="0"/>
                        </a:spcBef>
                        <a:spcAft>
                          <a:spcPts val="0"/>
                        </a:spcAft>
                        <a:buNone/>
                      </a:pPr>
                      <a:r>
                        <a:t/>
                      </a:r>
                      <a:endParaRPr sz="1000">
                        <a:solidFill>
                          <a:srgbClr val="000000"/>
                        </a:solidFill>
                      </a:endParaRPr>
                    </a:p>
                    <a:p>
                      <a:pPr indent="0" lvl="0" marL="0" rtl="0" algn="ctr">
                        <a:spcBef>
                          <a:spcPts val="0"/>
                        </a:spcBef>
                        <a:spcAft>
                          <a:spcPts val="0"/>
                        </a:spcAft>
                        <a:buClr>
                          <a:srgbClr val="000000"/>
                        </a:buClr>
                        <a:buFont typeface="Arial"/>
                        <a:buNone/>
                      </a:pPr>
                      <a:r>
                        <a:rPr b="1" lang="en-US" sz="1000">
                          <a:solidFill>
                            <a:srgbClr val="000000"/>
                          </a:solidFill>
                        </a:rPr>
                        <a:t>(to completed by 10/</a:t>
                      </a:r>
                      <a:r>
                        <a:rPr b="1" lang="en-US" sz="1000"/>
                        <a:t>7</a:t>
                      </a:r>
                      <a:r>
                        <a:rPr b="1" lang="en-US" sz="1000">
                          <a:solidFill>
                            <a:srgbClr val="000000"/>
                          </a:solidFill>
                        </a:rPr>
                        <a:t>)</a:t>
                      </a:r>
                      <a:endParaRPr b="1" sz="1000">
                        <a:solidFill>
                          <a:srgbClr val="000000"/>
                        </a:solidFill>
                      </a:endParaRPr>
                    </a:p>
                    <a:p>
                      <a:pPr indent="0" lvl="0" marL="0" marR="0" rtl="0" algn="ctr">
                        <a:spcBef>
                          <a:spcPts val="0"/>
                        </a:spcBef>
                        <a:spcAft>
                          <a:spcPts val="0"/>
                        </a:spcAft>
                        <a:buNone/>
                      </a:pPr>
                      <a:r>
                        <a:t/>
                      </a:r>
                      <a:endParaRPr sz="1000"/>
                    </a:p>
                  </a:txBody>
                  <a:tcPr marT="45675" marB="45675" marR="91425" marL="914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alpha val="49800"/>
                      </a:srgbClr>
                    </a:solidFill>
                  </a:tcPr>
                </a:tc>
                <a:tc>
                  <a:txBody>
                    <a:bodyPr/>
                    <a:lstStyle/>
                    <a:p>
                      <a:pPr indent="0" lvl="0" marL="0" marR="0" rtl="0" algn="ctr">
                        <a:spcBef>
                          <a:spcPts val="0"/>
                        </a:spcBef>
                        <a:spcAft>
                          <a:spcPts val="0"/>
                        </a:spcAft>
                        <a:buNone/>
                      </a:pPr>
                      <a:r>
                        <a:rPr lang="en-US" sz="1000" u="none" cap="none" strike="noStrike"/>
                        <a:t>Integration of</a:t>
                      </a:r>
                      <a:r>
                        <a:rPr lang="en-US" sz="1000"/>
                        <a:t> Image Processor and GUI</a:t>
                      </a:r>
                      <a:br>
                        <a:rPr lang="en-US" sz="1000" u="none" cap="none" strike="noStrike"/>
                      </a:br>
                      <a:endParaRPr sz="1000" u="none" cap="none" strike="noStrike"/>
                    </a:p>
                    <a:p>
                      <a:pPr indent="0" lvl="0" marL="0" marR="0" rtl="0" algn="ctr">
                        <a:spcBef>
                          <a:spcPts val="0"/>
                        </a:spcBef>
                        <a:spcAft>
                          <a:spcPts val="0"/>
                        </a:spcAft>
                        <a:buNone/>
                      </a:pPr>
                      <a:r>
                        <a:rPr b="1" lang="en-US" sz="1000" u="none" cap="none" strike="noStrike"/>
                        <a:t>(to completed by </a:t>
                      </a:r>
                      <a:r>
                        <a:rPr b="1" lang="en-US" sz="1000"/>
                        <a:t>10/14</a:t>
                      </a:r>
                      <a:r>
                        <a:rPr b="1" lang="en-US" sz="1000" u="none" cap="none" strike="noStrike"/>
                        <a:t>)</a:t>
                      </a:r>
                      <a:endParaRPr b="1" sz="1000" u="none" cap="none" strike="noStrike"/>
                    </a:p>
                  </a:txBody>
                  <a:tcPr marT="45675" marB="45675" marR="91425" marL="914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US" sz="1000"/>
                        <a:t>Integration of Power Supply with all Dependent Subsystems </a:t>
                      </a:r>
                      <a:endParaRPr sz="1000"/>
                    </a:p>
                    <a:p>
                      <a:pPr indent="0" lvl="0" marL="0" marR="0" rtl="0" algn="ctr">
                        <a:spcBef>
                          <a:spcPts val="0"/>
                        </a:spcBef>
                        <a:spcAft>
                          <a:spcPts val="0"/>
                        </a:spcAft>
                        <a:buNone/>
                      </a:pPr>
                      <a:r>
                        <a:t/>
                      </a:r>
                      <a:endParaRPr sz="1000">
                        <a:solidFill>
                          <a:srgbClr val="000000"/>
                        </a:solidFill>
                      </a:endParaRPr>
                    </a:p>
                    <a:p>
                      <a:pPr indent="0" lvl="0" marL="0" marR="0" rtl="0" algn="ctr">
                        <a:spcBef>
                          <a:spcPts val="0"/>
                        </a:spcBef>
                        <a:spcAft>
                          <a:spcPts val="0"/>
                        </a:spcAft>
                        <a:buNone/>
                      </a:pPr>
                      <a:r>
                        <a:rPr b="1" lang="en-US" sz="1000">
                          <a:solidFill>
                            <a:srgbClr val="000000"/>
                          </a:solidFill>
                        </a:rPr>
                        <a:t>(to completed by 10/</a:t>
                      </a:r>
                      <a:r>
                        <a:rPr b="1" lang="en-US" sz="1000"/>
                        <a:t>14</a:t>
                      </a:r>
                      <a:r>
                        <a:rPr b="1" lang="en-US" sz="1000">
                          <a:solidFill>
                            <a:srgbClr val="000000"/>
                          </a:solidFill>
                        </a:rPr>
                        <a:t>)</a:t>
                      </a:r>
                      <a:endParaRPr b="1" sz="1000">
                        <a:solidFill>
                          <a:srgbClr val="000000"/>
                        </a:solidFill>
                      </a:endParaRPr>
                    </a:p>
                    <a:p>
                      <a:pPr indent="0" lvl="0" marL="0" marR="0" rtl="0" algn="ctr">
                        <a:spcBef>
                          <a:spcPts val="0"/>
                        </a:spcBef>
                        <a:spcAft>
                          <a:spcPts val="0"/>
                        </a:spcAft>
                        <a:buNone/>
                      </a:pPr>
                      <a:r>
                        <a:t/>
                      </a:r>
                      <a:endParaRPr sz="1000"/>
                    </a:p>
                  </a:txBody>
                  <a:tcPr marT="45675" marB="45675" marR="91425" marL="914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US" sz="1000" u="none" cap="none" strike="noStrike"/>
                        <a:t>Final Integration </a:t>
                      </a:r>
                      <a:endParaRPr sz="1000" u="none" cap="none" strike="noStrike"/>
                    </a:p>
                    <a:p>
                      <a:pPr indent="0" lvl="0" marL="0" marR="0" rtl="0" algn="ctr">
                        <a:spcBef>
                          <a:spcPts val="0"/>
                        </a:spcBef>
                        <a:spcAft>
                          <a:spcPts val="0"/>
                        </a:spcAft>
                        <a:buNone/>
                      </a:pPr>
                      <a:br>
                        <a:rPr lang="en-US" sz="1000" u="none" cap="none" strike="noStrike"/>
                      </a:br>
                      <a:r>
                        <a:rPr b="1" lang="en-US" sz="1000" u="none" cap="none" strike="noStrike"/>
                        <a:t>(to complete by 10/</a:t>
                      </a:r>
                      <a:r>
                        <a:rPr b="1" lang="en-US" sz="1000"/>
                        <a:t>28</a:t>
                      </a:r>
                      <a:r>
                        <a:rPr b="1" lang="en-US" sz="1000" u="none" cap="none" strike="noStrike"/>
                        <a:t>)</a:t>
                      </a:r>
                      <a:endParaRPr b="1" sz="1000" u="none" cap="none" strike="noStrike"/>
                    </a:p>
                  </a:txBody>
                  <a:tcPr marT="45675" marB="45675" marR="91425" marL="914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000" u="none" cap="none" strike="noStrike"/>
                        <a:t>System Test</a:t>
                      </a:r>
                      <a:br>
                        <a:rPr lang="en-US" sz="1000" u="none" cap="none" strike="noStrike"/>
                      </a:br>
                      <a:endParaRPr sz="1000" u="none" cap="none" strike="noStrike"/>
                    </a:p>
                    <a:p>
                      <a:pPr indent="0" lvl="0" marL="0" marR="0" rtl="0" algn="ctr">
                        <a:spcBef>
                          <a:spcPts val="0"/>
                        </a:spcBef>
                        <a:spcAft>
                          <a:spcPts val="0"/>
                        </a:spcAft>
                        <a:buNone/>
                      </a:pPr>
                      <a:r>
                        <a:rPr b="1" lang="en-US" sz="1000" u="none" cap="none" strike="noStrike"/>
                        <a:t>(to complete </a:t>
                      </a:r>
                      <a:endParaRPr b="1" sz="1000" u="none" cap="none" strike="noStrike"/>
                    </a:p>
                    <a:p>
                      <a:pPr indent="0" lvl="0" marL="0" marR="0" rtl="0" algn="ctr">
                        <a:spcBef>
                          <a:spcPts val="0"/>
                        </a:spcBef>
                        <a:spcAft>
                          <a:spcPts val="0"/>
                        </a:spcAft>
                        <a:buNone/>
                      </a:pPr>
                      <a:r>
                        <a:rPr b="1" lang="en-US" sz="1000" u="none" cap="none" strike="noStrike"/>
                        <a:t>by 11/</a:t>
                      </a:r>
                      <a:r>
                        <a:rPr b="1" lang="en-US" sz="1000"/>
                        <a:t>11</a:t>
                      </a:r>
                      <a:r>
                        <a:rPr b="1" lang="en-US" sz="1000" u="none" cap="none" strike="noStrike"/>
                        <a:t>)</a:t>
                      </a:r>
                      <a:endParaRPr b="1" sz="1000" u="none" cap="none" strike="noStrike"/>
                    </a:p>
                  </a:txBody>
                  <a:tcPr marT="45675" marB="45675" marR="91425" marL="914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000" u="none" cap="none" strike="noStrike"/>
                        <a:t>Validation</a:t>
                      </a:r>
                      <a:br>
                        <a:rPr lang="en-US" sz="1000" u="none" cap="none" strike="noStrike"/>
                      </a:br>
                      <a:endParaRPr sz="1000" u="none" cap="none" strike="noStrike"/>
                    </a:p>
                    <a:p>
                      <a:pPr indent="0" lvl="0" marL="0" marR="0" rtl="0" algn="ctr">
                        <a:spcBef>
                          <a:spcPts val="0"/>
                        </a:spcBef>
                        <a:spcAft>
                          <a:spcPts val="0"/>
                        </a:spcAft>
                        <a:buNone/>
                      </a:pPr>
                      <a:r>
                        <a:rPr b="1" lang="en-US" sz="1000" u="none" cap="none" strike="noStrike"/>
                        <a:t>(to complete by 11/2</a:t>
                      </a:r>
                      <a:r>
                        <a:rPr b="1" lang="en-US" sz="1000"/>
                        <a:t>8</a:t>
                      </a:r>
                      <a:r>
                        <a:rPr b="1" lang="en-US" sz="1000" u="none" cap="none" strike="noStrike"/>
                        <a:t>)</a:t>
                      </a:r>
                      <a:endParaRPr b="1" sz="1000" u="none" cap="none" strike="noStrike"/>
                    </a:p>
                  </a:txBody>
                  <a:tcPr marT="45675" marB="45675" marR="91425" marL="914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000" u="none" cap="none" strike="noStrike"/>
                        <a:t>Demo and Report </a:t>
                      </a:r>
                      <a:br>
                        <a:rPr lang="en-US" sz="1000" u="none" cap="none" strike="noStrike"/>
                      </a:br>
                      <a:endParaRPr sz="1000" u="none" cap="none" strike="noStrike"/>
                    </a:p>
                    <a:p>
                      <a:pPr indent="0" lvl="0" marL="0" marR="0" rtl="0" algn="ctr">
                        <a:spcBef>
                          <a:spcPts val="0"/>
                        </a:spcBef>
                        <a:spcAft>
                          <a:spcPts val="0"/>
                        </a:spcAft>
                        <a:buNone/>
                      </a:pPr>
                      <a:r>
                        <a:rPr b="1" lang="en-US" sz="1000" u="none" cap="none" strike="noStrike"/>
                        <a:t>(to complete by 12/</a:t>
                      </a:r>
                      <a:r>
                        <a:rPr b="1" lang="en-US" sz="1000"/>
                        <a:t>2</a:t>
                      </a:r>
                      <a:r>
                        <a:rPr b="1" lang="en-US" sz="1000" u="none" cap="none" strike="noStrike"/>
                        <a:t>)</a:t>
                      </a:r>
                      <a:endParaRPr b="1" sz="1000" u="none" cap="none" strike="noStrike"/>
                    </a:p>
                  </a:txBody>
                  <a:tcPr marT="45675" marB="45675" marR="91425" marL="914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graphicFrame>
        <p:nvGraphicFramePr>
          <p:cNvPr id="98" name="Google Shape;98;p6"/>
          <p:cNvGraphicFramePr/>
          <p:nvPr/>
        </p:nvGraphicFramePr>
        <p:xfrm>
          <a:off x="685800" y="1678050"/>
          <a:ext cx="3000000" cy="3000000"/>
        </p:xfrm>
        <a:graphic>
          <a:graphicData uri="http://schemas.openxmlformats.org/drawingml/2006/table">
            <a:tbl>
              <a:tblPr>
                <a:noFill/>
                <a:tableStyleId>{9ACE8E7F-CC70-4334-9503-5CA6CE8E80D7}</a:tableStyleId>
              </a:tblPr>
              <a:tblGrid>
                <a:gridCol w="3886200"/>
                <a:gridCol w="3886200"/>
              </a:tblGrid>
              <a:tr h="619550">
                <a:tc>
                  <a:txBody>
                    <a:bodyPr/>
                    <a:lstStyle/>
                    <a:p>
                      <a:pPr indent="0" lvl="0" marL="0" marR="0" rtl="0" algn="l">
                        <a:spcBef>
                          <a:spcPts val="0"/>
                        </a:spcBef>
                        <a:spcAft>
                          <a:spcPts val="0"/>
                        </a:spcAft>
                        <a:buClr>
                          <a:schemeClr val="dk1"/>
                        </a:buClr>
                        <a:buSzPts val="1800"/>
                        <a:buFont typeface="Arial"/>
                        <a:buNone/>
                      </a:pPr>
                      <a:r>
                        <a:rPr lang="en-US" sz="1800" u="none" cap="none" strike="noStrike"/>
                        <a:t>Accomplishments since last update                          </a:t>
                      </a:r>
                      <a:r>
                        <a:rPr lang="en-US" sz="1800">
                          <a:solidFill>
                            <a:srgbClr val="FF0000"/>
                          </a:solidFill>
                        </a:rPr>
                        <a:t>16.5 </a:t>
                      </a:r>
                      <a:r>
                        <a:rPr lang="en-US" sz="1800" u="none" cap="none" strike="noStrike">
                          <a:solidFill>
                            <a:srgbClr val="FF0000"/>
                          </a:solidFill>
                        </a:rPr>
                        <a:t>hrs of effort</a:t>
                      </a:r>
                      <a:endParaRPr sz="1800" u="none" cap="none" strike="noStrike">
                        <a:solidFill>
                          <a:srgbClr val="FF0000"/>
                        </a:solidFill>
                      </a:endParaRPr>
                    </a:p>
                  </a:txBody>
                  <a:tcPr marT="45750" marB="4575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E6B8AF"/>
                    </a:solidFill>
                  </a:tcPr>
                </a:tc>
                <a:tc>
                  <a:txBody>
                    <a:bodyPr/>
                    <a:lstStyle/>
                    <a:p>
                      <a:pPr indent="0" lvl="0" marL="0" marR="0" rtl="0" algn="l">
                        <a:spcBef>
                          <a:spcPts val="0"/>
                        </a:spcBef>
                        <a:spcAft>
                          <a:spcPts val="0"/>
                        </a:spcAft>
                        <a:buClr>
                          <a:schemeClr val="dk1"/>
                        </a:buClr>
                        <a:buSzPts val="1800"/>
                        <a:buFont typeface="Arial"/>
                        <a:buNone/>
                      </a:pPr>
                      <a:r>
                        <a:rPr lang="en-US" sz="1800" u="none" cap="none" strike="noStrike"/>
                        <a:t>Ongoing progress/problems and plans until the next presentation</a:t>
                      </a:r>
                      <a:endParaRPr sz="1800" u="none" cap="none" strike="noStrike"/>
                    </a:p>
                  </a:txBody>
                  <a:tcPr marT="45750" marB="4575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E6B8AF"/>
                    </a:solidFill>
                  </a:tcPr>
                </a:tc>
              </a:tr>
              <a:tr h="4335500">
                <a:tc>
                  <a:txBody>
                    <a:bodyPr/>
                    <a:lstStyle/>
                    <a:p>
                      <a:pPr indent="-342900" lvl="0" marL="457200" marR="0" rtl="0" algn="l">
                        <a:spcBef>
                          <a:spcPts val="0"/>
                        </a:spcBef>
                        <a:spcAft>
                          <a:spcPts val="0"/>
                        </a:spcAft>
                        <a:buSzPts val="1800"/>
                        <a:buChar char="●"/>
                      </a:pPr>
                      <a:r>
                        <a:rPr lang="en-US" sz="1800"/>
                        <a:t>Completed the assembly of Celestron Equatorial Mount</a:t>
                      </a:r>
                      <a:endParaRPr sz="1800"/>
                    </a:p>
                    <a:p>
                      <a:pPr indent="0" lvl="0" marL="457200" rtl="0" algn="l">
                        <a:spcBef>
                          <a:spcPts val="0"/>
                        </a:spcBef>
                        <a:spcAft>
                          <a:spcPts val="0"/>
                        </a:spcAft>
                        <a:buNone/>
                      </a:pPr>
                      <a:r>
                        <a:rPr lang="en-US" sz="1800"/>
                        <a:t>Issue(s):</a:t>
                      </a:r>
                      <a:endParaRPr sz="1800"/>
                    </a:p>
                    <a:p>
                      <a:pPr indent="-342900" lvl="1" marL="914400" marR="0" rtl="0" algn="l">
                        <a:spcBef>
                          <a:spcPts val="0"/>
                        </a:spcBef>
                        <a:spcAft>
                          <a:spcPts val="0"/>
                        </a:spcAft>
                        <a:buSzPts val="1800"/>
                        <a:buChar char="○"/>
                      </a:pPr>
                      <a:r>
                        <a:rPr lang="en-US" sz="1800"/>
                        <a:t>Load is too heavy to be properly balanced </a:t>
                      </a:r>
                      <a:endParaRPr sz="1800"/>
                    </a:p>
                    <a:p>
                      <a:pPr indent="0" lvl="0" marL="457200" marR="0" rtl="0" algn="l">
                        <a:spcBef>
                          <a:spcPts val="0"/>
                        </a:spcBef>
                        <a:spcAft>
                          <a:spcPts val="0"/>
                        </a:spcAft>
                        <a:buNone/>
                      </a:pPr>
                      <a:r>
                        <a:rPr lang="en-US" sz="1800"/>
                        <a:t>Potential resolution(s)</a:t>
                      </a:r>
                      <a:endParaRPr sz="1800"/>
                    </a:p>
                    <a:p>
                      <a:pPr indent="-342900" lvl="1" marL="914400" marR="0" rtl="0" algn="l">
                        <a:spcBef>
                          <a:spcPts val="0"/>
                        </a:spcBef>
                        <a:spcAft>
                          <a:spcPts val="0"/>
                        </a:spcAft>
                        <a:buSzPts val="1800"/>
                        <a:buChar char="○"/>
                      </a:pPr>
                      <a:r>
                        <a:rPr lang="en-US" sz="1800"/>
                        <a:t>Obtain or fabricate “dovetail” clamp brackets </a:t>
                      </a:r>
                      <a:endParaRPr sz="1800"/>
                    </a:p>
                    <a:p>
                      <a:pPr indent="-342900" lvl="1" marL="914400" marR="0" rtl="0" algn="l">
                        <a:spcBef>
                          <a:spcPts val="0"/>
                        </a:spcBef>
                        <a:spcAft>
                          <a:spcPts val="0"/>
                        </a:spcAft>
                        <a:buSzPts val="1800"/>
                        <a:buChar char="○"/>
                      </a:pPr>
                      <a:r>
                        <a:rPr lang="en-US" sz="1800"/>
                        <a:t>Obtain heavier counter-weight </a:t>
                      </a:r>
                      <a:endParaRPr sz="1800"/>
                    </a:p>
                    <a:p>
                      <a:pPr indent="0" lvl="0" marL="0" marR="0" rtl="0" algn="l">
                        <a:spcBef>
                          <a:spcPts val="0"/>
                        </a:spcBef>
                        <a:spcAft>
                          <a:spcPts val="0"/>
                        </a:spcAft>
                        <a:buNone/>
                      </a:pPr>
                      <a:r>
                        <a:t/>
                      </a:r>
                      <a:endParaRPr sz="1800" u="none" cap="none" strike="noStrike"/>
                    </a:p>
                  </a:txBody>
                  <a:tcPr marT="45750" marB="45750"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42900" lvl="0" marL="457200" marR="0" rtl="0" algn="l">
                        <a:spcBef>
                          <a:spcPts val="0"/>
                        </a:spcBef>
                        <a:spcAft>
                          <a:spcPts val="0"/>
                        </a:spcAft>
                        <a:buSzPts val="1800"/>
                        <a:buChar char="●"/>
                      </a:pPr>
                      <a:r>
                        <a:rPr lang="en-US" sz="1800"/>
                        <a:t>Ongoing</a:t>
                      </a:r>
                      <a:r>
                        <a:rPr lang="en-US" sz="1800"/>
                        <a:t> integration of Imager and Motor assembly subsystems</a:t>
                      </a:r>
                      <a:endParaRPr sz="1800"/>
                    </a:p>
                    <a:p>
                      <a:pPr indent="0" lvl="0" marL="457200" marR="0" rtl="0" algn="l">
                        <a:spcBef>
                          <a:spcPts val="0"/>
                        </a:spcBef>
                        <a:spcAft>
                          <a:spcPts val="0"/>
                        </a:spcAft>
                        <a:buNone/>
                      </a:pPr>
                      <a:r>
                        <a:rPr lang="en-US" sz="1800"/>
                        <a:t>Purpose: </a:t>
                      </a:r>
                      <a:endParaRPr sz="1800"/>
                    </a:p>
                    <a:p>
                      <a:pPr indent="-342900" lvl="1" marL="914400" marR="0" rtl="0" algn="l">
                        <a:lnSpc>
                          <a:spcPct val="100000"/>
                        </a:lnSpc>
                        <a:spcBef>
                          <a:spcPts val="0"/>
                        </a:spcBef>
                        <a:spcAft>
                          <a:spcPts val="0"/>
                        </a:spcAft>
                        <a:buSzPts val="1800"/>
                        <a:buChar char="○"/>
                      </a:pPr>
                      <a:r>
                        <a:rPr lang="en-US" sz="1800"/>
                        <a:t>Obtain data displaying imager’s ability to capture images as motor rotates focuser to specified step counts </a:t>
                      </a:r>
                      <a:endParaRPr sz="1800"/>
                    </a:p>
                    <a:p>
                      <a:pPr indent="0" lvl="0" marL="457200" marR="0" rtl="0" algn="l">
                        <a:spcBef>
                          <a:spcPts val="0"/>
                        </a:spcBef>
                        <a:spcAft>
                          <a:spcPts val="0"/>
                        </a:spcAft>
                        <a:buNone/>
                      </a:pPr>
                      <a:r>
                        <a:rPr lang="en-US" sz="1800"/>
                        <a:t>Issue(s): </a:t>
                      </a:r>
                      <a:endParaRPr sz="1800"/>
                    </a:p>
                    <a:p>
                      <a:pPr indent="-342900" lvl="1" marL="914400" marR="0" rtl="0" algn="l">
                        <a:spcBef>
                          <a:spcPts val="0"/>
                        </a:spcBef>
                        <a:spcAft>
                          <a:spcPts val="0"/>
                        </a:spcAft>
                        <a:buSzPts val="1800"/>
                        <a:buChar char="○"/>
                      </a:pPr>
                      <a:r>
                        <a:rPr lang="en-US" sz="1800"/>
                        <a:t>Heavier load </a:t>
                      </a:r>
                      <a:endParaRPr sz="1800"/>
                    </a:p>
                    <a:p>
                      <a:pPr indent="-342900" lvl="1" marL="914400" marR="0" rtl="0" algn="l">
                        <a:spcBef>
                          <a:spcPts val="0"/>
                        </a:spcBef>
                        <a:spcAft>
                          <a:spcPts val="0"/>
                        </a:spcAft>
                        <a:buSzPts val="1800"/>
                        <a:buChar char="○"/>
                      </a:pPr>
                      <a:r>
                        <a:rPr lang="en-US" sz="1800"/>
                        <a:t>Visual discrepancies due to integrated position </a:t>
                      </a:r>
                      <a:endParaRPr sz="1800"/>
                    </a:p>
                    <a:p>
                      <a:pPr indent="0" lvl="0" marL="457200" marR="0" rtl="0" algn="l">
                        <a:spcBef>
                          <a:spcPts val="0"/>
                        </a:spcBef>
                        <a:spcAft>
                          <a:spcPts val="0"/>
                        </a:spcAft>
                        <a:buNone/>
                      </a:pPr>
                      <a:r>
                        <a:rPr lang="en-US" sz="1800"/>
                        <a:t>Result(s):</a:t>
                      </a:r>
                      <a:endParaRPr sz="1800"/>
                    </a:p>
                    <a:p>
                      <a:pPr indent="-342900" lvl="1" marL="914400" marR="0" rtl="0" algn="l">
                        <a:lnSpc>
                          <a:spcPct val="100000"/>
                        </a:lnSpc>
                        <a:spcBef>
                          <a:spcPts val="0"/>
                        </a:spcBef>
                        <a:spcAft>
                          <a:spcPts val="0"/>
                        </a:spcAft>
                        <a:buSzPts val="1800"/>
                        <a:buChar char="○"/>
                      </a:pPr>
                      <a:r>
                        <a:rPr lang="en-US" sz="1800"/>
                        <a:t>Pending… </a:t>
                      </a:r>
                      <a:endParaRPr sz="1800"/>
                    </a:p>
                    <a:p>
                      <a:pPr indent="0" lvl="0" marL="0" marR="0" rtl="0" algn="l">
                        <a:lnSpc>
                          <a:spcPct val="100000"/>
                        </a:lnSpc>
                        <a:spcBef>
                          <a:spcPts val="0"/>
                        </a:spcBef>
                        <a:spcAft>
                          <a:spcPts val="0"/>
                        </a:spcAft>
                        <a:buNone/>
                      </a:pPr>
                      <a:r>
                        <a:t/>
                      </a:r>
                      <a:endParaRPr sz="1800"/>
                    </a:p>
                  </a:txBody>
                  <a:tcPr marT="45750" marB="45750"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99" name="Google Shape;99;p6"/>
          <p:cNvSpPr txBox="1"/>
          <p:nvPr/>
        </p:nvSpPr>
        <p:spPr>
          <a:xfrm>
            <a:off x="457200" y="874352"/>
            <a:ext cx="8229600" cy="803700"/>
          </a:xfrm>
          <a:prstGeom prst="rect">
            <a:avLst/>
          </a:prstGeom>
          <a:noFill/>
          <a:ln>
            <a:noFill/>
          </a:ln>
        </p:spPr>
        <p:txBody>
          <a:bodyPr anchorCtr="0" anchor="ctr" bIns="45700" lIns="91425" spcFirstLastPara="1" rIns="91425" wrap="square" tIns="45700">
            <a:noAutofit/>
          </a:bodyPr>
          <a:lstStyle/>
          <a:p>
            <a:pPr indent="0" lvl="0" marL="0" rtl="0" algn="ctr">
              <a:lnSpc>
                <a:spcPct val="115000"/>
              </a:lnSpc>
              <a:spcBef>
                <a:spcPts val="0"/>
              </a:spcBef>
              <a:spcAft>
                <a:spcPts val="0"/>
              </a:spcAft>
              <a:buNone/>
            </a:pPr>
            <a:r>
              <a:rPr b="1" lang="en-US" sz="3200">
                <a:solidFill>
                  <a:srgbClr val="000000"/>
                </a:solidFill>
              </a:rPr>
              <a:t>Motor Assembly</a:t>
            </a:r>
            <a:endParaRPr b="1" sz="3200">
              <a:solidFill>
                <a:srgbClr val="000000"/>
              </a:solidFill>
            </a:endParaRPr>
          </a:p>
          <a:p>
            <a:pPr indent="0" lvl="0" marL="0" rtl="0" algn="ctr">
              <a:lnSpc>
                <a:spcPct val="115000"/>
              </a:lnSpc>
              <a:spcBef>
                <a:spcPts val="0"/>
              </a:spcBef>
              <a:spcAft>
                <a:spcPts val="0"/>
              </a:spcAft>
              <a:buNone/>
            </a:pPr>
            <a:r>
              <a:rPr b="1" lang="en-US" sz="1720">
                <a:solidFill>
                  <a:srgbClr val="000000"/>
                </a:solidFill>
              </a:rPr>
              <a:t>Alonna Too-Chiobi</a:t>
            </a:r>
            <a:endParaRPr b="1" sz="298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7"/>
          <p:cNvSpPr txBox="1"/>
          <p:nvPr/>
        </p:nvSpPr>
        <p:spPr>
          <a:xfrm>
            <a:off x="457200" y="874352"/>
            <a:ext cx="8229600" cy="803700"/>
          </a:xfrm>
          <a:prstGeom prst="rect">
            <a:avLst/>
          </a:prstGeom>
          <a:noFill/>
          <a:ln>
            <a:noFill/>
          </a:ln>
        </p:spPr>
        <p:txBody>
          <a:bodyPr anchorCtr="0" anchor="ctr" bIns="45700" lIns="91425" spcFirstLastPara="1" rIns="91425" wrap="square" tIns="45700">
            <a:noAutofit/>
          </a:bodyPr>
          <a:lstStyle/>
          <a:p>
            <a:pPr indent="0" lvl="0" marL="0" rtl="0" algn="ctr">
              <a:lnSpc>
                <a:spcPct val="115000"/>
              </a:lnSpc>
              <a:spcBef>
                <a:spcPts val="0"/>
              </a:spcBef>
              <a:spcAft>
                <a:spcPts val="0"/>
              </a:spcAft>
              <a:buNone/>
            </a:pPr>
            <a:r>
              <a:rPr b="1" lang="en-US" sz="3200">
                <a:solidFill>
                  <a:srgbClr val="000000"/>
                </a:solidFill>
              </a:rPr>
              <a:t>Motor Assembly</a:t>
            </a:r>
            <a:endParaRPr b="1" sz="3200">
              <a:solidFill>
                <a:srgbClr val="000000"/>
              </a:solidFill>
            </a:endParaRPr>
          </a:p>
          <a:p>
            <a:pPr indent="0" lvl="0" marL="0" rtl="0" algn="ctr">
              <a:lnSpc>
                <a:spcPct val="115000"/>
              </a:lnSpc>
              <a:spcBef>
                <a:spcPts val="0"/>
              </a:spcBef>
              <a:spcAft>
                <a:spcPts val="0"/>
              </a:spcAft>
              <a:buNone/>
            </a:pPr>
            <a:r>
              <a:rPr b="1" lang="en-US" sz="1720">
                <a:solidFill>
                  <a:srgbClr val="000000"/>
                </a:solidFill>
              </a:rPr>
              <a:t>Alonna Too-Chiobi</a:t>
            </a:r>
            <a:endParaRPr b="1" sz="2980">
              <a:solidFill>
                <a:srgbClr val="000000"/>
              </a:solidFill>
            </a:endParaRPr>
          </a:p>
        </p:txBody>
      </p:sp>
      <p:pic>
        <p:nvPicPr>
          <p:cNvPr id="105" name="Google Shape;105;p7"/>
          <p:cNvPicPr preferRelativeResize="0"/>
          <p:nvPr/>
        </p:nvPicPr>
        <p:blipFill>
          <a:blip r:embed="rId3">
            <a:alphaModFix/>
          </a:blip>
          <a:stretch>
            <a:fillRect/>
          </a:stretch>
        </p:blipFill>
        <p:spPr>
          <a:xfrm>
            <a:off x="786025" y="2534875"/>
            <a:ext cx="3320950" cy="3320950"/>
          </a:xfrm>
          <a:prstGeom prst="rect">
            <a:avLst/>
          </a:prstGeom>
          <a:noFill/>
          <a:ln>
            <a:noFill/>
          </a:ln>
        </p:spPr>
      </p:pic>
      <p:sp>
        <p:nvSpPr>
          <p:cNvPr id="106" name="Google Shape;106;p7"/>
          <p:cNvSpPr txBox="1"/>
          <p:nvPr/>
        </p:nvSpPr>
        <p:spPr>
          <a:xfrm>
            <a:off x="1208550" y="6111275"/>
            <a:ext cx="2475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t>Dovetail Mount</a:t>
            </a:r>
            <a:endParaRPr/>
          </a:p>
        </p:txBody>
      </p:sp>
      <p:pic>
        <p:nvPicPr>
          <p:cNvPr id="107" name="Google Shape;107;p7"/>
          <p:cNvPicPr preferRelativeResize="0"/>
          <p:nvPr/>
        </p:nvPicPr>
        <p:blipFill rotWithShape="1">
          <a:blip r:embed="rId4">
            <a:alphaModFix/>
          </a:blip>
          <a:srcRect b="19445" l="16791" r="33765" t="24123"/>
          <a:stretch/>
        </p:blipFill>
        <p:spPr>
          <a:xfrm>
            <a:off x="4834000" y="2213275"/>
            <a:ext cx="2475901" cy="3767639"/>
          </a:xfrm>
          <a:prstGeom prst="rect">
            <a:avLst/>
          </a:prstGeom>
          <a:noFill/>
          <a:ln>
            <a:noFill/>
          </a:ln>
        </p:spPr>
      </p:pic>
      <p:sp>
        <p:nvSpPr>
          <p:cNvPr id="108" name="Google Shape;108;p7"/>
          <p:cNvSpPr txBox="1"/>
          <p:nvPr/>
        </p:nvSpPr>
        <p:spPr>
          <a:xfrm>
            <a:off x="5266325" y="6111275"/>
            <a:ext cx="220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Telescope </a:t>
            </a:r>
            <a:r>
              <a:rPr lang="en-US"/>
              <a:t>Apparatus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graphicFrame>
        <p:nvGraphicFramePr>
          <p:cNvPr id="113" name="Google Shape;113;g15a1788e700_0_0"/>
          <p:cNvGraphicFramePr/>
          <p:nvPr/>
        </p:nvGraphicFramePr>
        <p:xfrm>
          <a:off x="685800" y="1670300"/>
          <a:ext cx="3000000" cy="3000000"/>
        </p:xfrm>
        <a:graphic>
          <a:graphicData uri="http://schemas.openxmlformats.org/drawingml/2006/table">
            <a:tbl>
              <a:tblPr>
                <a:noFill/>
                <a:tableStyleId>{9ACE8E7F-CC70-4334-9503-5CA6CE8E80D7}</a:tableStyleId>
              </a:tblPr>
              <a:tblGrid>
                <a:gridCol w="3886200"/>
                <a:gridCol w="3886200"/>
              </a:tblGrid>
              <a:tr h="640300">
                <a:tc>
                  <a:txBody>
                    <a:bodyPr/>
                    <a:lstStyle/>
                    <a:p>
                      <a:pPr indent="0" lvl="0" marL="0" marR="0" rtl="0" algn="l">
                        <a:spcBef>
                          <a:spcPts val="0"/>
                        </a:spcBef>
                        <a:spcAft>
                          <a:spcPts val="0"/>
                        </a:spcAft>
                        <a:buClr>
                          <a:schemeClr val="dk1"/>
                        </a:buClr>
                        <a:buSzPts val="1800"/>
                        <a:buFont typeface="Arial"/>
                        <a:buNone/>
                      </a:pPr>
                      <a:r>
                        <a:rPr lang="en-US" sz="1800" u="none" cap="none" strike="noStrike"/>
                        <a:t>Accomplishments since last update                          </a:t>
                      </a:r>
                      <a:r>
                        <a:rPr lang="en-US" sz="1800">
                          <a:solidFill>
                            <a:srgbClr val="FF0000"/>
                          </a:solidFill>
                        </a:rPr>
                        <a:t>20</a:t>
                      </a:r>
                      <a:r>
                        <a:rPr lang="en-US" sz="1800" u="none" cap="none" strike="noStrike">
                          <a:solidFill>
                            <a:srgbClr val="FF0000"/>
                          </a:solidFill>
                        </a:rPr>
                        <a:t> hrs of effort</a:t>
                      </a:r>
                      <a:endParaRPr sz="1800" u="none" cap="none" strike="noStrike">
                        <a:solidFill>
                          <a:srgbClr val="FF0000"/>
                        </a:solidFill>
                      </a:endParaRPr>
                    </a:p>
                  </a:txBody>
                  <a:tcPr marT="45750" marB="4575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E6B8AF"/>
                    </a:solidFill>
                  </a:tcPr>
                </a:tc>
                <a:tc>
                  <a:txBody>
                    <a:bodyPr/>
                    <a:lstStyle/>
                    <a:p>
                      <a:pPr indent="0" lvl="0" marL="0" marR="0" rtl="0" algn="l">
                        <a:spcBef>
                          <a:spcPts val="0"/>
                        </a:spcBef>
                        <a:spcAft>
                          <a:spcPts val="0"/>
                        </a:spcAft>
                        <a:buClr>
                          <a:schemeClr val="dk1"/>
                        </a:buClr>
                        <a:buSzPts val="1800"/>
                        <a:buFont typeface="Arial"/>
                        <a:buNone/>
                      </a:pPr>
                      <a:r>
                        <a:rPr lang="en-US" sz="1800" u="none" cap="none" strike="noStrike"/>
                        <a:t>Ongoing progress/problems and plans until the next presentation</a:t>
                      </a:r>
                      <a:endParaRPr sz="1800" u="none" cap="none" strike="noStrike"/>
                    </a:p>
                  </a:txBody>
                  <a:tcPr marT="45750" marB="4575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E6B8AF"/>
                    </a:solidFill>
                  </a:tcPr>
                </a:tc>
              </a:tr>
              <a:tr h="2306500">
                <a:tc>
                  <a:txBody>
                    <a:bodyPr/>
                    <a:lstStyle/>
                    <a:p>
                      <a:pPr indent="-342900" lvl="0" marL="457200" marR="0" rtl="0" algn="l">
                        <a:spcBef>
                          <a:spcPts val="0"/>
                        </a:spcBef>
                        <a:spcAft>
                          <a:spcPts val="0"/>
                        </a:spcAft>
                        <a:buSzPts val="1800"/>
                        <a:buChar char="●"/>
                      </a:pPr>
                      <a:r>
                        <a:rPr lang="en-US" sz="1800"/>
                        <a:t>Calibrated</a:t>
                      </a:r>
                      <a:r>
                        <a:rPr lang="en-US" sz="1800"/>
                        <a:t> telescope </a:t>
                      </a:r>
                      <a:endParaRPr sz="1800"/>
                    </a:p>
                    <a:p>
                      <a:pPr indent="-342900" lvl="0" marL="457200" marR="0" rtl="0" algn="l">
                        <a:spcBef>
                          <a:spcPts val="0"/>
                        </a:spcBef>
                        <a:spcAft>
                          <a:spcPts val="0"/>
                        </a:spcAft>
                        <a:buSzPts val="1800"/>
                        <a:buChar char="●"/>
                      </a:pPr>
                      <a:r>
                        <a:rPr lang="en-US" sz="1800"/>
                        <a:t>Redesigned and tested imager mount to </a:t>
                      </a:r>
                      <a:r>
                        <a:rPr lang="en-US" sz="1800"/>
                        <a:t>accommodate</a:t>
                      </a:r>
                      <a:r>
                        <a:rPr lang="en-US" sz="1800"/>
                        <a:t> telescope movement</a:t>
                      </a:r>
                      <a:endParaRPr sz="1800"/>
                    </a:p>
                    <a:p>
                      <a:pPr indent="-342900" lvl="0" marL="457200" marR="0" rtl="0" algn="l">
                        <a:spcBef>
                          <a:spcPts val="0"/>
                        </a:spcBef>
                        <a:spcAft>
                          <a:spcPts val="0"/>
                        </a:spcAft>
                        <a:buSzPts val="1800"/>
                        <a:buChar char="●"/>
                      </a:pPr>
                      <a:r>
                        <a:rPr lang="en-US" sz="1800"/>
                        <a:t>Gathered data to test autofocusing program</a:t>
                      </a:r>
                      <a:endParaRPr sz="1800"/>
                    </a:p>
                    <a:p>
                      <a:pPr indent="-342900" lvl="0" marL="457200" marR="0" rtl="0" algn="l">
                        <a:spcBef>
                          <a:spcPts val="0"/>
                        </a:spcBef>
                        <a:spcAft>
                          <a:spcPts val="0"/>
                        </a:spcAft>
                        <a:buSzPts val="1800"/>
                        <a:buChar char="●"/>
                      </a:pPr>
                      <a:r>
                        <a:rPr lang="en-US" sz="1800"/>
                        <a:t>Fabricated aluminum motor coupler </a:t>
                      </a:r>
                      <a:endParaRPr sz="1800"/>
                    </a:p>
                  </a:txBody>
                  <a:tcPr marT="45750" marB="45750"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42900" lvl="0" marL="457200" marR="0" rtl="0" algn="l">
                        <a:spcBef>
                          <a:spcPts val="0"/>
                        </a:spcBef>
                        <a:spcAft>
                          <a:spcPts val="0"/>
                        </a:spcAft>
                        <a:buSzPts val="1800"/>
                        <a:buChar char="●"/>
                      </a:pPr>
                      <a:r>
                        <a:rPr lang="en-US" sz="1800"/>
                        <a:t>Ongoing integration with motor  subsystem </a:t>
                      </a:r>
                      <a:endParaRPr sz="1800"/>
                    </a:p>
                    <a:p>
                      <a:pPr indent="-342900" lvl="0" marL="457200" marR="0" rtl="0" algn="l">
                        <a:spcBef>
                          <a:spcPts val="0"/>
                        </a:spcBef>
                        <a:spcAft>
                          <a:spcPts val="0"/>
                        </a:spcAft>
                        <a:buSzPts val="1800"/>
                        <a:buChar char="●"/>
                      </a:pPr>
                      <a:r>
                        <a:rPr lang="en-US" sz="1800"/>
                        <a:t>Begin GUI and system program integration</a:t>
                      </a:r>
                      <a:endParaRPr sz="1800"/>
                    </a:p>
                    <a:p>
                      <a:pPr indent="-342900" lvl="0" marL="457200" marR="0" rtl="0" algn="l">
                        <a:spcBef>
                          <a:spcPts val="0"/>
                        </a:spcBef>
                        <a:spcAft>
                          <a:spcPts val="0"/>
                        </a:spcAft>
                        <a:buSzPts val="1800"/>
                        <a:buChar char="●"/>
                      </a:pPr>
                      <a:r>
                        <a:rPr lang="en-US" sz="1800"/>
                        <a:t>Gather data of space objects rather than ground objects</a:t>
                      </a:r>
                      <a:endParaRPr sz="1800"/>
                    </a:p>
                  </a:txBody>
                  <a:tcPr marT="45750" marB="45750"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14" name="Google Shape;114;g15a1788e700_0_0"/>
          <p:cNvSpPr txBox="1"/>
          <p:nvPr/>
        </p:nvSpPr>
        <p:spPr>
          <a:xfrm>
            <a:off x="685795" y="5289850"/>
            <a:ext cx="84051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 name="Google Shape;115;g15a1788e700_0_0"/>
          <p:cNvSpPr txBox="1"/>
          <p:nvPr/>
        </p:nvSpPr>
        <p:spPr>
          <a:xfrm>
            <a:off x="457200" y="866602"/>
            <a:ext cx="8229600" cy="803700"/>
          </a:xfrm>
          <a:prstGeom prst="rect">
            <a:avLst/>
          </a:prstGeom>
          <a:noFill/>
          <a:ln>
            <a:noFill/>
          </a:ln>
        </p:spPr>
        <p:txBody>
          <a:bodyPr anchorCtr="0" anchor="ctr" bIns="45700" lIns="91425" spcFirstLastPara="1" rIns="91425" wrap="square" tIns="45700">
            <a:noAutofit/>
          </a:bodyPr>
          <a:lstStyle/>
          <a:p>
            <a:pPr indent="0" lvl="0" marL="0" rtl="0" algn="ctr">
              <a:lnSpc>
                <a:spcPct val="115000"/>
              </a:lnSpc>
              <a:spcBef>
                <a:spcPts val="0"/>
              </a:spcBef>
              <a:spcAft>
                <a:spcPts val="0"/>
              </a:spcAft>
              <a:buNone/>
            </a:pPr>
            <a:r>
              <a:rPr b="1" lang="en-US" sz="3200">
                <a:solidFill>
                  <a:srgbClr val="000000"/>
                </a:solidFill>
              </a:rPr>
              <a:t>Imager &amp; Mounting Assembly</a:t>
            </a:r>
            <a:endParaRPr b="1" sz="3200">
              <a:solidFill>
                <a:srgbClr val="000000"/>
              </a:solidFill>
            </a:endParaRPr>
          </a:p>
          <a:p>
            <a:pPr indent="0" lvl="0" marL="0" rtl="0" algn="ctr">
              <a:lnSpc>
                <a:spcPct val="115000"/>
              </a:lnSpc>
              <a:spcBef>
                <a:spcPts val="0"/>
              </a:spcBef>
              <a:spcAft>
                <a:spcPts val="0"/>
              </a:spcAft>
              <a:buNone/>
            </a:pPr>
            <a:r>
              <a:rPr b="1" lang="en-US" sz="1720">
                <a:solidFill>
                  <a:srgbClr val="000000"/>
                </a:solidFill>
              </a:rPr>
              <a:t>Joseph Basdeo</a:t>
            </a:r>
            <a:endParaRPr b="1" sz="298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g15a1788e700_0_6"/>
          <p:cNvPicPr preferRelativeResize="0"/>
          <p:nvPr/>
        </p:nvPicPr>
        <p:blipFill>
          <a:blip r:embed="rId3">
            <a:alphaModFix/>
          </a:blip>
          <a:stretch>
            <a:fillRect/>
          </a:stretch>
        </p:blipFill>
        <p:spPr>
          <a:xfrm>
            <a:off x="314900" y="1936912"/>
            <a:ext cx="2405525" cy="2984164"/>
          </a:xfrm>
          <a:prstGeom prst="rect">
            <a:avLst/>
          </a:prstGeom>
          <a:noFill/>
          <a:ln>
            <a:noFill/>
          </a:ln>
        </p:spPr>
      </p:pic>
      <p:pic>
        <p:nvPicPr>
          <p:cNvPr id="121" name="Google Shape;121;g15a1788e700_0_6"/>
          <p:cNvPicPr preferRelativeResize="0"/>
          <p:nvPr/>
        </p:nvPicPr>
        <p:blipFill>
          <a:blip r:embed="rId4">
            <a:alphaModFix/>
          </a:blip>
          <a:stretch>
            <a:fillRect/>
          </a:stretch>
        </p:blipFill>
        <p:spPr>
          <a:xfrm>
            <a:off x="3449858" y="2012338"/>
            <a:ext cx="2405517" cy="2833300"/>
          </a:xfrm>
          <a:prstGeom prst="rect">
            <a:avLst/>
          </a:prstGeom>
          <a:noFill/>
          <a:ln>
            <a:noFill/>
          </a:ln>
        </p:spPr>
      </p:pic>
      <p:pic>
        <p:nvPicPr>
          <p:cNvPr id="122" name="Google Shape;122;g15a1788e700_0_6"/>
          <p:cNvPicPr preferRelativeResize="0"/>
          <p:nvPr/>
        </p:nvPicPr>
        <p:blipFill>
          <a:blip r:embed="rId5">
            <a:alphaModFix/>
          </a:blip>
          <a:stretch>
            <a:fillRect/>
          </a:stretch>
        </p:blipFill>
        <p:spPr>
          <a:xfrm>
            <a:off x="6584825" y="2012341"/>
            <a:ext cx="2254350" cy="3011335"/>
          </a:xfrm>
          <a:prstGeom prst="rect">
            <a:avLst/>
          </a:prstGeom>
          <a:noFill/>
          <a:ln>
            <a:noFill/>
          </a:ln>
        </p:spPr>
      </p:pic>
      <p:sp>
        <p:nvSpPr>
          <p:cNvPr id="123" name="Google Shape;123;g15a1788e700_0_6"/>
          <p:cNvSpPr/>
          <p:nvPr/>
        </p:nvSpPr>
        <p:spPr>
          <a:xfrm>
            <a:off x="2868988" y="3301188"/>
            <a:ext cx="432300" cy="2556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g15a1788e700_0_6"/>
          <p:cNvSpPr/>
          <p:nvPr/>
        </p:nvSpPr>
        <p:spPr>
          <a:xfrm>
            <a:off x="6003950" y="3301200"/>
            <a:ext cx="432300" cy="2556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g15a1788e700_0_6"/>
          <p:cNvSpPr txBox="1"/>
          <p:nvPr/>
        </p:nvSpPr>
        <p:spPr>
          <a:xfrm>
            <a:off x="537775" y="866602"/>
            <a:ext cx="8229600" cy="803700"/>
          </a:xfrm>
          <a:prstGeom prst="rect">
            <a:avLst/>
          </a:prstGeom>
          <a:noFill/>
          <a:ln>
            <a:noFill/>
          </a:ln>
        </p:spPr>
        <p:txBody>
          <a:bodyPr anchorCtr="0" anchor="ctr" bIns="45700" lIns="91425" spcFirstLastPara="1" rIns="91425" wrap="square" tIns="45700">
            <a:noAutofit/>
          </a:bodyPr>
          <a:lstStyle/>
          <a:p>
            <a:pPr indent="0" lvl="0" marL="0" rtl="0" algn="ctr">
              <a:lnSpc>
                <a:spcPct val="115000"/>
              </a:lnSpc>
              <a:spcBef>
                <a:spcPts val="0"/>
              </a:spcBef>
              <a:spcAft>
                <a:spcPts val="0"/>
              </a:spcAft>
              <a:buNone/>
            </a:pPr>
            <a:r>
              <a:rPr b="1" lang="en-US" sz="3200">
                <a:solidFill>
                  <a:srgbClr val="000000"/>
                </a:solidFill>
              </a:rPr>
              <a:t>Imager &amp; Mounting Assembly</a:t>
            </a:r>
            <a:endParaRPr b="1" sz="3200">
              <a:solidFill>
                <a:srgbClr val="000000"/>
              </a:solidFill>
            </a:endParaRPr>
          </a:p>
          <a:p>
            <a:pPr indent="0" lvl="0" marL="0" rtl="0" algn="ctr">
              <a:lnSpc>
                <a:spcPct val="115000"/>
              </a:lnSpc>
              <a:spcBef>
                <a:spcPts val="0"/>
              </a:spcBef>
              <a:spcAft>
                <a:spcPts val="0"/>
              </a:spcAft>
              <a:buNone/>
            </a:pPr>
            <a:r>
              <a:rPr b="1" lang="en-US" sz="1720">
                <a:solidFill>
                  <a:srgbClr val="000000"/>
                </a:solidFill>
              </a:rPr>
              <a:t>Joseph Basdeo</a:t>
            </a:r>
            <a:endParaRPr b="1" sz="298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graphicFrame>
        <p:nvGraphicFramePr>
          <p:cNvPr id="130" name="Google Shape;130;g15a1788e700_0_12"/>
          <p:cNvGraphicFramePr/>
          <p:nvPr/>
        </p:nvGraphicFramePr>
        <p:xfrm>
          <a:off x="685800" y="1952075"/>
          <a:ext cx="3000000" cy="3000000"/>
        </p:xfrm>
        <a:graphic>
          <a:graphicData uri="http://schemas.openxmlformats.org/drawingml/2006/table">
            <a:tbl>
              <a:tblPr>
                <a:noFill/>
                <a:tableStyleId>{9ACE8E7F-CC70-4334-9503-5CA6CE8E80D7}</a:tableStyleId>
              </a:tblPr>
              <a:tblGrid>
                <a:gridCol w="3886200"/>
                <a:gridCol w="3886200"/>
              </a:tblGrid>
              <a:tr h="640300">
                <a:tc>
                  <a:txBody>
                    <a:bodyPr/>
                    <a:lstStyle/>
                    <a:p>
                      <a:pPr indent="0" lvl="0" marL="0" marR="0" rtl="0" algn="l">
                        <a:spcBef>
                          <a:spcPts val="0"/>
                        </a:spcBef>
                        <a:spcAft>
                          <a:spcPts val="0"/>
                        </a:spcAft>
                        <a:buClr>
                          <a:schemeClr val="dk1"/>
                        </a:buClr>
                        <a:buSzPts val="1800"/>
                        <a:buFont typeface="Arial"/>
                        <a:buNone/>
                      </a:pPr>
                      <a:r>
                        <a:rPr lang="en-US" sz="1800" u="none" cap="none" strike="noStrike"/>
                        <a:t>Accomplishments since last update                          </a:t>
                      </a:r>
                      <a:r>
                        <a:rPr lang="en-US" sz="1800">
                          <a:solidFill>
                            <a:srgbClr val="FF0000"/>
                          </a:solidFill>
                        </a:rPr>
                        <a:t>6</a:t>
                      </a:r>
                      <a:r>
                        <a:rPr lang="en-US" sz="1800" u="none" cap="none" strike="noStrike">
                          <a:solidFill>
                            <a:srgbClr val="FF0000"/>
                          </a:solidFill>
                        </a:rPr>
                        <a:t> hrs of effort</a:t>
                      </a:r>
                      <a:endParaRPr sz="1800" u="none" cap="none" strike="noStrike">
                        <a:solidFill>
                          <a:srgbClr val="FF0000"/>
                        </a:solidFill>
                      </a:endParaRPr>
                    </a:p>
                  </a:txBody>
                  <a:tcPr marT="45750" marB="4575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E6B8AF"/>
                    </a:solidFill>
                  </a:tcPr>
                </a:tc>
                <a:tc>
                  <a:txBody>
                    <a:bodyPr/>
                    <a:lstStyle/>
                    <a:p>
                      <a:pPr indent="0" lvl="0" marL="0" marR="0" rtl="0" algn="l">
                        <a:spcBef>
                          <a:spcPts val="0"/>
                        </a:spcBef>
                        <a:spcAft>
                          <a:spcPts val="0"/>
                        </a:spcAft>
                        <a:buClr>
                          <a:schemeClr val="dk1"/>
                        </a:buClr>
                        <a:buSzPts val="1800"/>
                        <a:buFont typeface="Arial"/>
                        <a:buNone/>
                      </a:pPr>
                      <a:r>
                        <a:rPr lang="en-US" sz="1800" u="none" cap="none" strike="noStrike"/>
                        <a:t>Ongoing progress/problems and plans until the next presentation</a:t>
                      </a:r>
                      <a:endParaRPr sz="1800" u="none" cap="none" strike="noStrike"/>
                    </a:p>
                  </a:txBody>
                  <a:tcPr marT="45750" marB="4575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E6B8AF"/>
                    </a:solidFill>
                  </a:tcPr>
                </a:tc>
              </a:tr>
              <a:tr h="1734600">
                <a:tc>
                  <a:txBody>
                    <a:bodyPr/>
                    <a:lstStyle/>
                    <a:p>
                      <a:pPr indent="-342900" lvl="0" marL="457200" marR="0" rtl="0" algn="l">
                        <a:spcBef>
                          <a:spcPts val="0"/>
                        </a:spcBef>
                        <a:spcAft>
                          <a:spcPts val="0"/>
                        </a:spcAft>
                        <a:buSzPts val="1800"/>
                        <a:buChar char="●"/>
                      </a:pPr>
                      <a:r>
                        <a:rPr lang="en-US" sz="1800"/>
                        <a:t>Resolved all DFM violations and validated PCB on Altium</a:t>
                      </a:r>
                      <a:endParaRPr sz="1800"/>
                    </a:p>
                    <a:p>
                      <a:pPr indent="-342900" lvl="0" marL="457200" marR="0" rtl="0" algn="l">
                        <a:spcBef>
                          <a:spcPts val="0"/>
                        </a:spcBef>
                        <a:spcAft>
                          <a:spcPts val="0"/>
                        </a:spcAft>
                        <a:buSzPts val="1800"/>
                        <a:buChar char="●"/>
                      </a:pPr>
                      <a:r>
                        <a:rPr lang="en-US" sz="1800"/>
                        <a:t>Requested order of PCB through the Business department</a:t>
                      </a:r>
                      <a:endParaRPr sz="1800"/>
                    </a:p>
                  </a:txBody>
                  <a:tcPr marT="45750" marB="45750"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42900" lvl="0" marL="457200" marR="0" rtl="0" algn="l">
                        <a:spcBef>
                          <a:spcPts val="0"/>
                        </a:spcBef>
                        <a:spcAft>
                          <a:spcPts val="0"/>
                        </a:spcAft>
                        <a:buSzPts val="1800"/>
                        <a:buChar char="●"/>
                      </a:pPr>
                      <a:r>
                        <a:rPr lang="en-US" sz="1800"/>
                        <a:t>Practice unsoldering and soldering PCB</a:t>
                      </a:r>
                      <a:endParaRPr sz="1800"/>
                    </a:p>
                    <a:p>
                      <a:pPr indent="-342900" lvl="0" marL="457200" rtl="0" algn="l">
                        <a:spcBef>
                          <a:spcPts val="0"/>
                        </a:spcBef>
                        <a:spcAft>
                          <a:spcPts val="0"/>
                        </a:spcAft>
                        <a:buClr>
                          <a:schemeClr val="dk1"/>
                        </a:buClr>
                        <a:buSzPts val="1800"/>
                        <a:buChar char="●"/>
                      </a:pPr>
                      <a:r>
                        <a:rPr lang="en-US" sz="1800">
                          <a:solidFill>
                            <a:schemeClr val="dk1"/>
                          </a:solidFill>
                        </a:rPr>
                        <a:t>Use previous breadboard version of circuit for integration testing</a:t>
                      </a:r>
                      <a:endParaRPr sz="1800">
                        <a:solidFill>
                          <a:schemeClr val="dk1"/>
                        </a:solidFill>
                      </a:endParaRPr>
                    </a:p>
                    <a:p>
                      <a:pPr indent="0" lvl="0" marL="0" marR="0" rtl="0" algn="l">
                        <a:spcBef>
                          <a:spcPts val="0"/>
                        </a:spcBef>
                        <a:spcAft>
                          <a:spcPts val="0"/>
                        </a:spcAft>
                        <a:buNone/>
                      </a:pPr>
                      <a:r>
                        <a:t/>
                      </a:r>
                      <a:endParaRPr sz="1800"/>
                    </a:p>
                  </a:txBody>
                  <a:tcPr marT="45750" marB="45750"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31" name="Google Shape;131;g15a1788e700_0_12"/>
          <p:cNvSpPr txBox="1"/>
          <p:nvPr>
            <p:ph type="title"/>
          </p:nvPr>
        </p:nvSpPr>
        <p:spPr>
          <a:xfrm>
            <a:off x="457200" y="1049177"/>
            <a:ext cx="8229600" cy="8037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US"/>
              <a:t>Power Supply</a:t>
            </a:r>
            <a:endParaRPr/>
          </a:p>
          <a:p>
            <a:pPr indent="0" lvl="0" marL="0" rtl="0" algn="ctr">
              <a:spcBef>
                <a:spcPts val="0"/>
              </a:spcBef>
              <a:spcAft>
                <a:spcPts val="0"/>
              </a:spcAft>
              <a:buNone/>
            </a:pPr>
            <a:r>
              <a:rPr lang="en-US" sz="1888"/>
              <a:t>Camille Watson</a:t>
            </a:r>
            <a:endParaRPr sz="1888"/>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2013-06-18T16:37:55Z</dcterms:created>
  <dc:creator>Nowka, Kevin J.</dc:creator>
</cp:coreProperties>
</file>